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8288000" cy="10287000"/>
  <p:notesSz cx="6858000" cy="9144000"/>
  <p:embeddedFontLst>
    <p:embeddedFont>
      <p:font typeface="Black Mango Bold" charset="1" panose="02020A03060303060403"/>
      <p:regular r:id="rId27"/>
    </p:embeddedFont>
    <p:embeddedFont>
      <p:font typeface="Bellaboo" charset="1" panose="00000000000000000000"/>
      <p:regular r:id="rId28"/>
    </p:embeddedFont>
    <p:embeddedFont>
      <p:font typeface="DM Sans Bold" charset="1" panose="00000000000000000000"/>
      <p:regular r:id="rId29"/>
    </p:embeddedFont>
    <p:embeddedFont>
      <p:font typeface="DM Sans" charset="1" panose="00000000000000000000"/>
      <p:regular r:id="rId30"/>
    </p:embeddedFont>
    <p:embeddedFont>
      <p:font typeface="Black Mango" charset="1" panose="02020A03060303060403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jpeg>
</file>

<file path=ppt/media/image12.pn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1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363" t="-38888" r="0" b="-7864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451599">
            <a:off x="15723159" y="-1880726"/>
            <a:ext cx="4271226" cy="5073810"/>
          </a:xfrm>
          <a:custGeom>
            <a:avLst/>
            <a:gdLst/>
            <a:ahLst/>
            <a:cxnLst/>
            <a:rect r="r" b="b" t="t" l="l"/>
            <a:pathLst>
              <a:path h="5073810" w="4271226">
                <a:moveTo>
                  <a:pt x="0" y="0"/>
                </a:moveTo>
                <a:lnTo>
                  <a:pt x="4271226" y="0"/>
                </a:lnTo>
                <a:lnTo>
                  <a:pt x="4271226" y="5073811"/>
                </a:lnTo>
                <a:lnTo>
                  <a:pt x="0" y="50738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8873761">
            <a:off x="-1861472" y="6721395"/>
            <a:ext cx="4271226" cy="5073810"/>
          </a:xfrm>
          <a:custGeom>
            <a:avLst/>
            <a:gdLst/>
            <a:ahLst/>
            <a:cxnLst/>
            <a:rect r="r" b="b" t="t" l="l"/>
            <a:pathLst>
              <a:path h="5073810" w="4271226">
                <a:moveTo>
                  <a:pt x="0" y="0"/>
                </a:moveTo>
                <a:lnTo>
                  <a:pt x="4271226" y="0"/>
                </a:lnTo>
                <a:lnTo>
                  <a:pt x="4271226" y="5073810"/>
                </a:lnTo>
                <a:lnTo>
                  <a:pt x="0" y="50738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312386" y="3182165"/>
            <a:ext cx="13663229" cy="4545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234"/>
              </a:lnSpc>
            </a:pPr>
            <a:r>
              <a:rPr lang="en-US" b="true" sz="13024" spc="-807">
                <a:solidFill>
                  <a:srgbClr val="FFFFFF"/>
                </a:solidFill>
                <a:latin typeface="Black Mango Bold"/>
                <a:ea typeface="Black Mango Bold"/>
                <a:cs typeface="Black Mango Bold"/>
                <a:sym typeface="Black Mango Bold"/>
              </a:rPr>
              <a:t>Proyecto Spintech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725783" y="7369292"/>
            <a:ext cx="6524708" cy="1391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99"/>
              </a:lnSpc>
            </a:pPr>
            <a:r>
              <a:rPr lang="en-US" sz="8214">
                <a:solidFill>
                  <a:srgbClr val="FFFFFF"/>
                </a:solidFill>
                <a:latin typeface="Bellaboo"/>
                <a:ea typeface="Bellaboo"/>
                <a:cs typeface="Bellaboo"/>
                <a:sym typeface="Bellaboo"/>
              </a:rPr>
              <a:t>Grupo 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647940" y="-249308"/>
            <a:ext cx="2942302" cy="10901235"/>
            <a:chOff x="0" y="0"/>
            <a:chExt cx="774927" cy="287110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74927" cy="2871107"/>
            </a:xfrm>
            <a:custGeom>
              <a:avLst/>
              <a:gdLst/>
              <a:ahLst/>
              <a:cxnLst/>
              <a:rect r="r" b="b" t="t" l="l"/>
              <a:pathLst>
                <a:path h="2871107" w="774927">
                  <a:moveTo>
                    <a:pt x="0" y="0"/>
                  </a:moveTo>
                  <a:lnTo>
                    <a:pt x="774927" y="0"/>
                  </a:lnTo>
                  <a:lnTo>
                    <a:pt x="774927" y="2871107"/>
                  </a:lnTo>
                  <a:lnTo>
                    <a:pt x="0" y="2871107"/>
                  </a:lnTo>
                  <a:close/>
                </a:path>
              </a:pathLst>
            </a:custGeom>
            <a:solidFill>
              <a:srgbClr val="E8C1D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774927" cy="29282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10800000">
            <a:off x="15647940" y="0"/>
            <a:ext cx="8205929" cy="10287000"/>
          </a:xfrm>
          <a:custGeom>
            <a:avLst/>
            <a:gdLst/>
            <a:ahLst/>
            <a:cxnLst/>
            <a:rect r="r" b="b" t="t" l="l"/>
            <a:pathLst>
              <a:path h="10287000" w="8205929">
                <a:moveTo>
                  <a:pt x="0" y="0"/>
                </a:moveTo>
                <a:lnTo>
                  <a:pt x="8205930" y="0"/>
                </a:lnTo>
                <a:lnTo>
                  <a:pt x="820593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-2536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293187"/>
            <a:ext cx="11086071" cy="1014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8"/>
              </a:lnSpc>
            </a:pPr>
            <a:r>
              <a:rPr lang="en-US" sz="7408" spc="-459" b="true">
                <a:solidFill>
                  <a:srgbClr val="3B3B3B"/>
                </a:solidFill>
                <a:latin typeface="Black Mango Bold"/>
                <a:ea typeface="Black Mango Bold"/>
                <a:cs typeface="Black Mango Bold"/>
                <a:sym typeface="Black Mango Bold"/>
              </a:rPr>
              <a:t>Metodología de Trabajo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377383"/>
            <a:ext cx="14232288" cy="7694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49"/>
              </a:lnSpc>
            </a:pPr>
            <a:r>
              <a:rPr lang="en-US" sz="2299" b="true">
                <a:solidFill>
                  <a:srgbClr val="3B3B3B"/>
                </a:solidFill>
                <a:latin typeface="DM Sans Bold"/>
                <a:ea typeface="DM Sans Bold"/>
                <a:cs typeface="DM Sans Bold"/>
                <a:sym typeface="DM Sans Bold"/>
              </a:rPr>
              <a:t>Metodología:</a:t>
            </a:r>
            <a:r>
              <a:rPr lang="en-US" sz="2299">
                <a:solidFill>
                  <a:srgbClr val="3B3B3B"/>
                </a:solidFill>
                <a:latin typeface="DM Sans"/>
                <a:ea typeface="DM Sans"/>
                <a:cs typeface="DM Sans"/>
                <a:sym typeface="DM Sans"/>
              </a:rPr>
              <a:t> Metodología tradicional (cascada).</a:t>
            </a:r>
          </a:p>
          <a:p>
            <a:pPr algn="just">
              <a:lnSpc>
                <a:spcPts val="3449"/>
              </a:lnSpc>
            </a:pPr>
          </a:p>
          <a:p>
            <a:pPr algn="just">
              <a:lnSpc>
                <a:spcPts val="3449"/>
              </a:lnSpc>
            </a:pPr>
            <a:r>
              <a:rPr lang="en-US" sz="2299" b="true">
                <a:solidFill>
                  <a:srgbClr val="3B3B3B"/>
                </a:solidFill>
                <a:latin typeface="DM Sans Bold"/>
                <a:ea typeface="DM Sans Bold"/>
                <a:cs typeface="DM Sans Bold"/>
                <a:sym typeface="DM Sans Bold"/>
              </a:rPr>
              <a:t>Justificación de la Metodología:</a:t>
            </a:r>
          </a:p>
          <a:p>
            <a:pPr algn="just" marL="496569" indent="-248284" lvl="1">
              <a:lnSpc>
                <a:spcPts val="3449"/>
              </a:lnSpc>
              <a:buFont typeface="Arial"/>
              <a:buChar char="•"/>
            </a:pPr>
            <a:r>
              <a:rPr lang="en-US" b="true" sz="2299">
                <a:solidFill>
                  <a:srgbClr val="3B3B3B"/>
                </a:solidFill>
                <a:latin typeface="DM Sans Bold"/>
                <a:ea typeface="DM Sans Bold"/>
                <a:cs typeface="DM Sans Bold"/>
                <a:sym typeface="DM Sans Bold"/>
              </a:rPr>
              <a:t>Pertinencia con los Objetivos del Proyecto: </a:t>
            </a:r>
            <a:r>
              <a:rPr lang="en-US" sz="2299">
                <a:solidFill>
                  <a:srgbClr val="3B3B3B"/>
                </a:solidFill>
                <a:latin typeface="DM Sans"/>
                <a:ea typeface="DM Sans"/>
                <a:cs typeface="DM Sans"/>
                <a:sym typeface="DM Sans"/>
              </a:rPr>
              <a:t>La metodología tradicional asegura que cada fase del proyecto se complete de manera ordenada y meticulosa, lo que es crucial para alcanzar los objetivos específicos, como mejorar la accesibilidad educativa y reducir las barreras de aprendizaje.</a:t>
            </a:r>
          </a:p>
          <a:p>
            <a:pPr algn="just">
              <a:lnSpc>
                <a:spcPts val="3449"/>
              </a:lnSpc>
            </a:pPr>
          </a:p>
          <a:p>
            <a:pPr algn="just" marL="496569" indent="-248284" lvl="1">
              <a:lnSpc>
                <a:spcPts val="3449"/>
              </a:lnSpc>
              <a:buFont typeface="Arial"/>
              <a:buChar char="•"/>
            </a:pPr>
            <a:r>
              <a:rPr lang="en-US" b="true" sz="2299">
                <a:solidFill>
                  <a:srgbClr val="3B3B3B"/>
                </a:solidFill>
                <a:latin typeface="DM Sans Bold"/>
                <a:ea typeface="DM Sans Bold"/>
                <a:cs typeface="DM Sans Bold"/>
                <a:sym typeface="DM Sans Bold"/>
              </a:rPr>
              <a:t>Alineación con los Requerimientos Disciplinares: </a:t>
            </a:r>
            <a:r>
              <a:rPr lang="en-US" sz="2299">
                <a:solidFill>
                  <a:srgbClr val="3B3B3B"/>
                </a:solidFill>
                <a:latin typeface="DM Sans"/>
                <a:ea typeface="DM Sans"/>
                <a:cs typeface="DM Sans"/>
                <a:sym typeface="DM Sans"/>
              </a:rPr>
              <a:t>Esta metodología permite un enfoque detallado y documentado en el diseño, desarrollo, y pruebas del sistema, alineándose con las competencias clave de la carrera de Ingeniería en Informática, como la creación de software de calidad y la gestión de proyectos tecnológicos.</a:t>
            </a:r>
          </a:p>
          <a:p>
            <a:pPr algn="just">
              <a:lnSpc>
                <a:spcPts val="3449"/>
              </a:lnSpc>
            </a:pPr>
          </a:p>
          <a:p>
            <a:pPr algn="just">
              <a:lnSpc>
                <a:spcPts val="3449"/>
              </a:lnSpc>
            </a:pPr>
            <a:r>
              <a:rPr lang="en-US" sz="2299" b="true">
                <a:solidFill>
                  <a:srgbClr val="3B3B3B"/>
                </a:solidFill>
                <a:latin typeface="DM Sans Bold"/>
                <a:ea typeface="DM Sans Bold"/>
                <a:cs typeface="DM Sans Bold"/>
                <a:sym typeface="DM Sans Bold"/>
              </a:rPr>
              <a:t>Fases:</a:t>
            </a:r>
          </a:p>
          <a:p>
            <a:pPr algn="just" marL="496569" indent="-248284" lvl="1">
              <a:lnSpc>
                <a:spcPts val="3449"/>
              </a:lnSpc>
              <a:buAutoNum type="arabicPeriod" startAt="1"/>
            </a:pPr>
            <a:r>
              <a:rPr lang="en-US" sz="2299">
                <a:solidFill>
                  <a:srgbClr val="3B3B3B"/>
                </a:solidFill>
                <a:latin typeface="DM Sans"/>
                <a:ea typeface="DM Sans"/>
                <a:cs typeface="DM Sans"/>
                <a:sym typeface="DM Sans"/>
              </a:rPr>
              <a:t>Análisis de Requisitos</a:t>
            </a:r>
          </a:p>
          <a:p>
            <a:pPr algn="just" marL="496569" indent="-248284" lvl="1">
              <a:lnSpc>
                <a:spcPts val="3449"/>
              </a:lnSpc>
              <a:buAutoNum type="arabicPeriod" startAt="1"/>
            </a:pPr>
            <a:r>
              <a:rPr lang="en-US" sz="2299">
                <a:solidFill>
                  <a:srgbClr val="3B3B3B"/>
                </a:solidFill>
                <a:latin typeface="DM Sans"/>
                <a:ea typeface="DM Sans"/>
                <a:cs typeface="DM Sans"/>
                <a:sym typeface="DM Sans"/>
              </a:rPr>
              <a:t>Diseño</a:t>
            </a:r>
          </a:p>
          <a:p>
            <a:pPr algn="just" marL="496569" indent="-248284" lvl="1">
              <a:lnSpc>
                <a:spcPts val="3449"/>
              </a:lnSpc>
              <a:buAutoNum type="arabicPeriod" startAt="1"/>
            </a:pPr>
            <a:r>
              <a:rPr lang="en-US" sz="2299">
                <a:solidFill>
                  <a:srgbClr val="3B3B3B"/>
                </a:solidFill>
                <a:latin typeface="DM Sans"/>
                <a:ea typeface="DM Sans"/>
                <a:cs typeface="DM Sans"/>
                <a:sym typeface="DM Sans"/>
              </a:rPr>
              <a:t>Desarrollo/Implementación</a:t>
            </a:r>
          </a:p>
          <a:p>
            <a:pPr algn="just" marL="496569" indent="-248284" lvl="1">
              <a:lnSpc>
                <a:spcPts val="3449"/>
              </a:lnSpc>
              <a:buAutoNum type="arabicPeriod" startAt="1"/>
            </a:pPr>
            <a:r>
              <a:rPr lang="en-US" sz="2299">
                <a:solidFill>
                  <a:srgbClr val="3B3B3B"/>
                </a:solidFill>
                <a:latin typeface="DM Sans"/>
                <a:ea typeface="DM Sans"/>
                <a:cs typeface="DM Sans"/>
                <a:sym typeface="DM Sans"/>
              </a:rPr>
              <a:t>Pruebas</a:t>
            </a:r>
          </a:p>
          <a:p>
            <a:pPr algn="just" marL="496569" indent="-248284" lvl="1">
              <a:lnSpc>
                <a:spcPts val="3449"/>
              </a:lnSpc>
              <a:buAutoNum type="arabicPeriod" startAt="1"/>
            </a:pPr>
            <a:r>
              <a:rPr lang="en-US" sz="2299">
                <a:solidFill>
                  <a:srgbClr val="3B3B3B"/>
                </a:solidFill>
                <a:latin typeface="DM Sans"/>
                <a:ea typeface="DM Sans"/>
                <a:cs typeface="DM Sans"/>
                <a:sym typeface="DM Sans"/>
              </a:rPr>
              <a:t>Despliegue y Mantenimiento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-137548" y="878513"/>
            <a:ext cx="4491645" cy="300374"/>
          </a:xfrm>
          <a:custGeom>
            <a:avLst/>
            <a:gdLst/>
            <a:ahLst/>
            <a:cxnLst/>
            <a:rect r="r" b="b" t="t" l="l"/>
            <a:pathLst>
              <a:path h="300374" w="4491645">
                <a:moveTo>
                  <a:pt x="0" y="0"/>
                </a:moveTo>
                <a:lnTo>
                  <a:pt x="4491645" y="0"/>
                </a:lnTo>
                <a:lnTo>
                  <a:pt x="4491645" y="300374"/>
                </a:lnTo>
                <a:lnTo>
                  <a:pt x="0" y="3003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22363" t="-38888" r="0" b="-7864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533146" y="577747"/>
            <a:ext cx="6842764" cy="7320166"/>
          </a:xfrm>
          <a:custGeom>
            <a:avLst/>
            <a:gdLst/>
            <a:ahLst/>
            <a:cxnLst/>
            <a:rect r="r" b="b" t="t" l="l"/>
            <a:pathLst>
              <a:path h="7320166" w="6842764">
                <a:moveTo>
                  <a:pt x="0" y="0"/>
                </a:moveTo>
                <a:lnTo>
                  <a:pt x="6842764" y="0"/>
                </a:lnTo>
                <a:lnTo>
                  <a:pt x="6842764" y="7320166"/>
                </a:lnTo>
                <a:lnTo>
                  <a:pt x="0" y="73201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533146" y="7708725"/>
            <a:ext cx="6842764" cy="2083439"/>
          </a:xfrm>
          <a:custGeom>
            <a:avLst/>
            <a:gdLst/>
            <a:ahLst/>
            <a:cxnLst/>
            <a:rect r="r" b="b" t="t" l="l"/>
            <a:pathLst>
              <a:path h="2083439" w="6842764">
                <a:moveTo>
                  <a:pt x="0" y="0"/>
                </a:moveTo>
                <a:lnTo>
                  <a:pt x="6842764" y="0"/>
                </a:lnTo>
                <a:lnTo>
                  <a:pt x="6842764" y="2083438"/>
                </a:lnTo>
                <a:lnTo>
                  <a:pt x="0" y="20834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16330" y="1323682"/>
            <a:ext cx="7881508" cy="1038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 spc="-372">
                <a:solidFill>
                  <a:srgbClr val="FFFFFF"/>
                </a:solidFill>
                <a:latin typeface="Black Mango"/>
                <a:ea typeface="Black Mango"/>
                <a:cs typeface="Black Mango"/>
                <a:sym typeface="Black Mango"/>
              </a:rPr>
              <a:t>Plan de Trabajo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63559" y="2855782"/>
            <a:ext cx="6516258" cy="4481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58"/>
              </a:lnSpc>
            </a:pPr>
            <a:r>
              <a:rPr lang="en-US" sz="318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Actividades y Tareas:</a:t>
            </a:r>
          </a:p>
          <a:p>
            <a:pPr algn="l">
              <a:lnSpc>
                <a:spcPts val="4458"/>
              </a:lnSpc>
            </a:pPr>
          </a:p>
          <a:p>
            <a:pPr algn="l" marL="687613" indent="-343806" lvl="1">
              <a:lnSpc>
                <a:spcPts val="4458"/>
              </a:lnSpc>
              <a:buAutoNum type="arabicPeriod" startAt="1"/>
            </a:pPr>
            <a:r>
              <a:rPr lang="en-US" sz="318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Análisis de Requerimientos</a:t>
            </a:r>
          </a:p>
          <a:p>
            <a:pPr algn="l" marL="687613" indent="-343806" lvl="1">
              <a:lnSpc>
                <a:spcPts val="4458"/>
              </a:lnSpc>
              <a:buAutoNum type="arabicPeriod" startAt="1"/>
            </a:pPr>
            <a:r>
              <a:rPr lang="en-US" sz="318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Diseño de la Plataforma</a:t>
            </a:r>
          </a:p>
          <a:p>
            <a:pPr algn="l" marL="687613" indent="-343806" lvl="1">
              <a:lnSpc>
                <a:spcPts val="4458"/>
              </a:lnSpc>
              <a:buAutoNum type="arabicPeriod" startAt="1"/>
            </a:pPr>
            <a:r>
              <a:rPr lang="en-US" sz="318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Implementación y Desarrollo</a:t>
            </a:r>
          </a:p>
          <a:p>
            <a:pPr algn="l" marL="687613" indent="-343806" lvl="1">
              <a:lnSpc>
                <a:spcPts val="4458"/>
              </a:lnSpc>
              <a:buAutoNum type="arabicPeriod" startAt="1"/>
            </a:pPr>
            <a:r>
              <a:rPr lang="en-US" sz="318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Pruebas de la Plataforma</a:t>
            </a:r>
          </a:p>
          <a:p>
            <a:pPr algn="l" marL="687613" indent="-343806" lvl="1">
              <a:lnSpc>
                <a:spcPts val="4458"/>
              </a:lnSpc>
              <a:buAutoNum type="arabicPeriod" startAt="1"/>
            </a:pPr>
            <a:r>
              <a:rPr lang="en-US" sz="318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Documentación Final</a:t>
            </a:r>
          </a:p>
          <a:p>
            <a:pPr algn="l">
              <a:lnSpc>
                <a:spcPts val="4458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22363" t="-38888" r="0" b="-7864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16330" y="1323682"/>
            <a:ext cx="7881508" cy="1038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 spc="-372">
                <a:solidFill>
                  <a:srgbClr val="FFFFFF"/>
                </a:solidFill>
                <a:latin typeface="Black Mango"/>
                <a:ea typeface="Black Mango"/>
                <a:cs typeface="Black Mango"/>
                <a:sym typeface="Black Mango"/>
              </a:rPr>
              <a:t>Plan de Trabajo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63559" y="2808157"/>
            <a:ext cx="14986286" cy="5725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74"/>
              </a:lnSpc>
            </a:pPr>
            <a:r>
              <a:rPr lang="en-US" sz="2484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Resumen del Plan de Trabajo:</a:t>
            </a:r>
          </a:p>
          <a:p>
            <a:pPr algn="just" marL="536487" indent="-268243" lvl="1">
              <a:lnSpc>
                <a:spcPts val="4174"/>
              </a:lnSpc>
              <a:buFont typeface="Arial"/>
              <a:buChar char="•"/>
            </a:pPr>
            <a:r>
              <a:rPr lang="en-US" b="true" sz="2484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Re</a:t>
            </a:r>
            <a:r>
              <a:rPr lang="en-US" b="true" sz="2484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cursos Clave: </a:t>
            </a:r>
            <a:r>
              <a:rPr lang="en-US" sz="248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Herramientas de gestión de proyectos, diseño, desarrollo, pruebas, y documentación.</a:t>
            </a:r>
          </a:p>
          <a:p>
            <a:pPr algn="just" marL="536487" indent="-268243" lvl="1">
              <a:lnSpc>
                <a:spcPts val="4174"/>
              </a:lnSpc>
              <a:buFont typeface="Arial"/>
              <a:buChar char="•"/>
            </a:pPr>
            <a:r>
              <a:rPr lang="en-US" b="true" sz="2484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Duración Total: </a:t>
            </a:r>
            <a:r>
              <a:rPr lang="en-US" sz="248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17 semanas distribuidas en las fases de a</a:t>
            </a:r>
            <a:r>
              <a:rPr lang="en-US" sz="248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nálisis, diseño, desarrollo, pruebas y documentación.</a:t>
            </a:r>
          </a:p>
          <a:p>
            <a:pPr algn="just" marL="536487" indent="-268243" lvl="1">
              <a:lnSpc>
                <a:spcPts val="4174"/>
              </a:lnSpc>
              <a:buFont typeface="Arial"/>
              <a:buChar char="•"/>
            </a:pPr>
            <a:r>
              <a:rPr lang="en-US" b="true" sz="2484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Facilitadores:</a:t>
            </a:r>
            <a:r>
              <a:rPr lang="en-US" sz="248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Experiencia del equipo, acceso a expertos y herramientas, colaboración con educadores.</a:t>
            </a:r>
          </a:p>
          <a:p>
            <a:pPr algn="just" marL="536487" indent="-268243" lvl="1">
              <a:lnSpc>
                <a:spcPts val="4174"/>
              </a:lnSpc>
              <a:buFont typeface="Arial"/>
              <a:buChar char="•"/>
            </a:pPr>
            <a:r>
              <a:rPr lang="en-US" b="true" sz="2484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Obstaculizadores: </a:t>
            </a:r>
            <a:r>
              <a:rPr lang="en-US" sz="248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Recolección de datos específicos, integración de módulos, disponibilidad de usuarios para pruebas.</a:t>
            </a:r>
          </a:p>
          <a:p>
            <a:pPr algn="just" marL="536487" indent="-268243" lvl="1">
              <a:lnSpc>
                <a:spcPts val="4174"/>
              </a:lnSpc>
              <a:buFont typeface="Arial"/>
              <a:buChar char="•"/>
            </a:pPr>
            <a:r>
              <a:rPr lang="en-US" b="true" sz="2484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Mitigación: </a:t>
            </a:r>
            <a:r>
              <a:rPr lang="en-US" sz="248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Planificación anticipada, iteración continua, pruebas unitarias y entrevistas con usuarios.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22363" t="-38888" r="0" b="-7864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16330" y="2492821"/>
            <a:ext cx="15286471" cy="6765479"/>
          </a:xfrm>
          <a:custGeom>
            <a:avLst/>
            <a:gdLst/>
            <a:ahLst/>
            <a:cxnLst/>
            <a:rect r="r" b="b" t="t" l="l"/>
            <a:pathLst>
              <a:path h="6765479" w="15286471">
                <a:moveTo>
                  <a:pt x="0" y="0"/>
                </a:moveTo>
                <a:lnTo>
                  <a:pt x="15286471" y="0"/>
                </a:lnTo>
                <a:lnTo>
                  <a:pt x="15286471" y="6765479"/>
                </a:lnTo>
                <a:lnTo>
                  <a:pt x="0" y="67654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16330" y="1323682"/>
            <a:ext cx="7881508" cy="1038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 spc="-372" b="true">
                <a:solidFill>
                  <a:srgbClr val="FFFFFF"/>
                </a:solidFill>
                <a:latin typeface="Black Mango Bold"/>
                <a:ea typeface="Black Mango Bold"/>
                <a:cs typeface="Black Mango Bold"/>
                <a:sym typeface="Black Mango Bold"/>
              </a:rPr>
              <a:t>Carta Gantt 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363" t="-38888" r="0" b="-78646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492849" y="2550921"/>
          <a:ext cx="15713608" cy="7608983"/>
        </p:xfrm>
        <a:graphic>
          <a:graphicData uri="http://schemas.openxmlformats.org/drawingml/2006/table">
            <a:tbl>
              <a:tblPr/>
              <a:tblGrid>
                <a:gridCol w="3478634"/>
                <a:gridCol w="12234974"/>
              </a:tblGrid>
              <a:tr h="80703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Nombre de la evidencia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99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Justificación: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99FF"/>
                    </a:solidFill>
                  </a:tcPr>
                </a:tc>
              </a:tr>
              <a:tr h="113208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Acta de Constitución del Proyecto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Formaliza el inicio del proyecto y define el alcance, objetivos, y participantes clave, asegurando que el equipo y los stakeholders tengan una comprensión clara desde el principio.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3208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EDT-Hitos de Desarrollo y Diccionario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Proporciona una estructura detallada de las tareas del proyecto, lo que permite un seguimiento efectivo y asegura que todas las actividades necesarias para alcanzar los objetivos estén claramente identificadas.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3208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Carta Gantt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Visualiza la secuencia y duración de todas las actividades del proyecto, permitiendo la gestión del tiempo y asegurando que el proyecto se mantenga dentro del cronograma.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3208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Definición de Responsabilidades RAM o RACI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Asigna roles específicos a los miembros del equipo, asegurando que todas las responsabilidades estén claras y que no haya confusiones durante la ejecución del proyecto.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4153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Matriz de Riesgos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Identifica posibles riesgos y establece planes de mitigación, lo que ayuda a prever y evitar problemas que puedan retrasar o comprometer el proyecto.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3208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Plan de Pruebas Inicial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Establece los criterios de pruebas desde el principio, asegurando que todos los aspectos críticos del sistema sean evaluados correctamente durante el desarrollo.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1729314" y="511102"/>
            <a:ext cx="14829371" cy="951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1"/>
              </a:lnSpc>
            </a:pPr>
            <a:r>
              <a:rPr lang="en-US" b="true" sz="6934" spc="-429">
                <a:solidFill>
                  <a:srgbClr val="FFFFFF"/>
                </a:solidFill>
                <a:latin typeface="Black Mango Bold"/>
                <a:ea typeface="Black Mango Bold"/>
                <a:cs typeface="Black Mango Bold"/>
                <a:sym typeface="Black Mango Bold"/>
              </a:rPr>
              <a:t>Evidencias del Proyecto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92849" y="1514403"/>
            <a:ext cx="5179560" cy="103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94"/>
              </a:lnSpc>
              <a:spcBef>
                <a:spcPct val="0"/>
              </a:spcBef>
            </a:pPr>
            <a:r>
              <a:rPr lang="en-US" sz="6067">
                <a:solidFill>
                  <a:srgbClr val="FFFFFF"/>
                </a:solidFill>
                <a:latin typeface="Bellaboo"/>
                <a:ea typeface="Bellaboo"/>
                <a:cs typeface="Bellaboo"/>
                <a:sym typeface="Bellaboo"/>
              </a:rPr>
              <a:t>Evidencias de Avance: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363" t="-38888" r="0" b="-78646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492849" y="2550921"/>
          <a:ext cx="16319745" cy="6448425"/>
        </p:xfrm>
        <a:graphic>
          <a:graphicData uri="http://schemas.openxmlformats.org/drawingml/2006/table">
            <a:tbl>
              <a:tblPr/>
              <a:tblGrid>
                <a:gridCol w="5746242"/>
                <a:gridCol w="10573503"/>
              </a:tblGrid>
              <a:tr h="80465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Nombre de la evidencia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99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Justificación: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99FF"/>
                    </a:solidFill>
                  </a:tcPr>
                </a:tc>
              </a:tr>
              <a:tr h="112875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Modelo de Proceso de Negocio </a:t>
                      </a:r>
                      <a:endParaRPr lang="en-US" sz="1100"/>
                    </a:p>
                    <a:p>
                      <a:pPr algn="l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Proporciona una visión clara del flujo de trabajo y las operaciones del sistema.</a:t>
                      </a:r>
                      <a:endParaRPr lang="en-US" sz="1100"/>
                    </a:p>
                    <a:p>
                      <a:pPr algn="just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2875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Documento de Especificación de Requerimientos</a:t>
                      </a:r>
                      <a:endParaRPr lang="en-US" sz="1100"/>
                    </a:p>
                    <a:p>
                      <a:pPr algn="l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Define las características y criterios de éxito de la plataforma.</a:t>
                      </a:r>
                      <a:endParaRPr lang="en-US" sz="1100"/>
                    </a:p>
                    <a:p>
                      <a:pPr algn="just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381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Casos de Uso Específicos UML</a:t>
                      </a:r>
                      <a:endParaRPr lang="en-US" sz="1100"/>
                    </a:p>
                    <a:p>
                      <a:pPr algn="l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Facilita la comprensión de los requisitos funcionales desde la perspectiva del usuario.</a:t>
                      </a:r>
                      <a:endParaRPr lang="en-US" sz="1100"/>
                    </a:p>
                    <a:p>
                      <a:pPr algn="just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2875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Diagrama de Arquitectura </a:t>
                      </a:r>
                      <a:endParaRPr lang="en-US" sz="1100"/>
                    </a:p>
                    <a:p>
                      <a:pPr algn="l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Asegura una base sólida para la implementación del sistema.</a:t>
                      </a:r>
                      <a:endParaRPr lang="en-US" sz="1100"/>
                    </a:p>
                    <a:p>
                      <a:pPr algn="just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1932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Mockups Interfaz de Sistemas Completo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Ayuda a visualizar y validar el diseño de la interfaz antes de la implementación.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1729314" y="511102"/>
            <a:ext cx="14829371" cy="951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1"/>
              </a:lnSpc>
            </a:pPr>
            <a:r>
              <a:rPr lang="en-US" b="true" sz="6934" spc="-429">
                <a:solidFill>
                  <a:srgbClr val="FFFFFF"/>
                </a:solidFill>
                <a:latin typeface="Black Mango Bold"/>
                <a:ea typeface="Black Mango Bold"/>
                <a:cs typeface="Black Mango Bold"/>
                <a:sym typeface="Black Mango Bold"/>
              </a:rPr>
              <a:t>Evidencias del Proyecto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92849" y="1514403"/>
            <a:ext cx="5179560" cy="103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94"/>
              </a:lnSpc>
              <a:spcBef>
                <a:spcPct val="0"/>
              </a:spcBef>
            </a:pPr>
            <a:r>
              <a:rPr lang="en-US" sz="6067">
                <a:solidFill>
                  <a:srgbClr val="FFFFFF"/>
                </a:solidFill>
                <a:latin typeface="Bellaboo"/>
                <a:ea typeface="Bellaboo"/>
                <a:cs typeface="Bellaboo"/>
                <a:sym typeface="Bellaboo"/>
              </a:rPr>
              <a:t>Evidencias de Avance: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363" t="-38888" r="0" b="-78646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492849" y="2550921"/>
          <a:ext cx="15713608" cy="7592917"/>
        </p:xfrm>
        <a:graphic>
          <a:graphicData uri="http://schemas.openxmlformats.org/drawingml/2006/table">
            <a:tbl>
              <a:tblPr/>
              <a:tblGrid>
                <a:gridCol w="3478634"/>
                <a:gridCol w="12234974"/>
              </a:tblGrid>
              <a:tr h="80733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Nombre de la evidencia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99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Justificación: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99FF"/>
                    </a:solidFill>
                  </a:tcPr>
                </a:tc>
              </a:tr>
              <a:tr h="113250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Diagrama de Actividad UML </a:t>
                      </a:r>
                      <a:endParaRPr lang="en-US" sz="1100"/>
                    </a:p>
                    <a:p>
                      <a:pPr algn="l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Proporciona claridad sobre las secuencias de tareas y operaciones del sistema.</a:t>
                      </a:r>
                      <a:endParaRPr lang="en-US" sz="1100"/>
                    </a:p>
                    <a:p>
                      <a:pPr algn="just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3250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Modelo E-R (Entidad Relación) </a:t>
                      </a:r>
                      <a:endParaRPr lang="en-US" sz="1100"/>
                    </a:p>
                    <a:p>
                      <a:pPr algn="l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Es crucial para el diseño lógico de la base de datos.</a:t>
                      </a:r>
                      <a:endParaRPr lang="en-US" sz="1100"/>
                    </a:p>
                    <a:p>
                      <a:pPr algn="just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3250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Modelo Relacional Normalizado </a:t>
                      </a:r>
                      <a:endParaRPr lang="en-US" sz="1100"/>
                    </a:p>
                    <a:p>
                      <a:pPr algn="l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Garantiza la integridad y rendimiento del almacenamiento de datos.</a:t>
                      </a:r>
                      <a:endParaRPr lang="en-US" sz="1100"/>
                    </a:p>
                    <a:p>
                      <a:pPr algn="just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4196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Diccionario de Datos </a:t>
                      </a:r>
                      <a:endParaRPr lang="en-US" sz="1100"/>
                    </a:p>
                    <a:p>
                      <a:pPr algn="l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Facilita la comprensión y uso correcto de la base de datos.</a:t>
                      </a:r>
                      <a:endParaRPr lang="en-US" sz="1100"/>
                    </a:p>
                    <a:p>
                      <a:pPr algn="just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230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Diagrama de Clases</a:t>
                      </a: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Asegura que el diseño de software sea coherente y escalable.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230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Plan de Calidad</a:t>
                      </a: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Garantiza que se cumplan los requisitos de calidad en todas las fases.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1729314" y="511102"/>
            <a:ext cx="14829371" cy="951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1"/>
              </a:lnSpc>
            </a:pPr>
            <a:r>
              <a:rPr lang="en-US" b="true" sz="6934" spc="-429">
                <a:solidFill>
                  <a:srgbClr val="FFFFFF"/>
                </a:solidFill>
                <a:latin typeface="Black Mango Bold"/>
                <a:ea typeface="Black Mango Bold"/>
                <a:cs typeface="Black Mango Bold"/>
                <a:sym typeface="Black Mango Bold"/>
              </a:rPr>
              <a:t>Evidencias del Proyecto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92849" y="1514403"/>
            <a:ext cx="5179560" cy="103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94"/>
              </a:lnSpc>
              <a:spcBef>
                <a:spcPct val="0"/>
              </a:spcBef>
            </a:pPr>
            <a:r>
              <a:rPr lang="en-US" sz="6067">
                <a:solidFill>
                  <a:srgbClr val="FFFFFF"/>
                </a:solidFill>
                <a:latin typeface="Bellaboo"/>
                <a:ea typeface="Bellaboo"/>
                <a:cs typeface="Bellaboo"/>
                <a:sym typeface="Bellaboo"/>
              </a:rPr>
              <a:t>Evidencias de Avance: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363" t="-38888" r="0" b="-78646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492849" y="2550921"/>
          <a:ext cx="15713608" cy="7608983"/>
        </p:xfrm>
        <a:graphic>
          <a:graphicData uri="http://schemas.openxmlformats.org/drawingml/2006/table">
            <a:tbl>
              <a:tblPr/>
              <a:tblGrid>
                <a:gridCol w="3478634"/>
                <a:gridCol w="12234974"/>
              </a:tblGrid>
              <a:tr h="80703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Nombre de la evidencia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99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Justificación: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99FF"/>
                    </a:solidFill>
                  </a:tcPr>
                </a:tc>
              </a:tr>
              <a:tr h="113208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Plan de Costos </a:t>
                      </a:r>
                      <a:endParaRPr lang="en-US" sz="1100"/>
                    </a:p>
                    <a:p>
                      <a:pPr algn="l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Asegura que el proyecto se mantenga dentro del presupuesto asignado.</a:t>
                      </a:r>
                      <a:endParaRPr lang="en-US" sz="1100"/>
                    </a:p>
                    <a:p>
                      <a:pPr algn="just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3208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Plan de Riesgos </a:t>
                      </a:r>
                      <a:endParaRPr lang="en-US" sz="1100"/>
                    </a:p>
                    <a:p>
                      <a:pPr algn="l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Es clave para la gestión proactiva de riesgos durante el proyecto.</a:t>
                      </a:r>
                      <a:endParaRPr lang="en-US" sz="1100"/>
                    </a:p>
                    <a:p>
                      <a:pPr algn="just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3208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Plan de Comunicación </a:t>
                      </a:r>
                      <a:endParaRPr lang="en-US" sz="1100"/>
                    </a:p>
                    <a:p>
                      <a:pPr algn="l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Asegura que la información fluya correctamente entre todas las partes involucradas.</a:t>
                      </a:r>
                      <a:endParaRPr lang="en-US" sz="1100"/>
                    </a:p>
                    <a:p>
                      <a:pPr algn="just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4153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Plan de Adquisiciones </a:t>
                      </a:r>
                      <a:endParaRPr lang="en-US" sz="1100"/>
                    </a:p>
                    <a:p>
                      <a:pPr algn="l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Asegura que los recursos estén disponibles cuando se necesiten.</a:t>
                      </a:r>
                      <a:endParaRPr lang="en-US" sz="1100"/>
                    </a:p>
                    <a:p>
                      <a:pPr algn="just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3208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Definición de Actividades Detalladas EDT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Proporciona un plan de trabajo detallado para la implementación.</a:t>
                      </a:r>
                      <a:endParaRPr lang="en-US" sz="1100"/>
                    </a:p>
                    <a:p>
                      <a:pPr algn="just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3208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Implementación del Ambiente de Desarrollo</a:t>
                      </a: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Es crucial para garantizar un desarrollo fluido y sin interrupciones.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1729314" y="511102"/>
            <a:ext cx="14829371" cy="951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1"/>
              </a:lnSpc>
            </a:pPr>
            <a:r>
              <a:rPr lang="en-US" b="true" sz="6934" spc="-429">
                <a:solidFill>
                  <a:srgbClr val="FFFFFF"/>
                </a:solidFill>
                <a:latin typeface="Black Mango Bold"/>
                <a:ea typeface="Black Mango Bold"/>
                <a:cs typeface="Black Mango Bold"/>
                <a:sym typeface="Black Mango Bold"/>
              </a:rPr>
              <a:t>Evidencias del Proyecto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92849" y="1514403"/>
            <a:ext cx="5179560" cy="103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94"/>
              </a:lnSpc>
              <a:spcBef>
                <a:spcPct val="0"/>
              </a:spcBef>
            </a:pPr>
            <a:r>
              <a:rPr lang="en-US" sz="6067">
                <a:solidFill>
                  <a:srgbClr val="FFFFFF"/>
                </a:solidFill>
                <a:latin typeface="Bellaboo"/>
                <a:ea typeface="Bellaboo"/>
                <a:cs typeface="Bellaboo"/>
                <a:sym typeface="Bellaboo"/>
              </a:rPr>
              <a:t>Evidencias de Avance: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363" t="-38888" r="0" b="-78646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492849" y="2550921"/>
          <a:ext cx="16925881" cy="6448425"/>
        </p:xfrm>
        <a:graphic>
          <a:graphicData uri="http://schemas.openxmlformats.org/drawingml/2006/table">
            <a:tbl>
              <a:tblPr/>
              <a:tblGrid>
                <a:gridCol w="3622924"/>
                <a:gridCol w="13302957"/>
              </a:tblGrid>
              <a:tr h="80465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Nombre de la evidencia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99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Justificación: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99FF"/>
                    </a:solidFill>
                  </a:tcPr>
                </a:tc>
              </a:tr>
              <a:tr h="112875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Base de Datos, Tablas y Scripts para Creación de Tablas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Asegura la correcta organización y almacenamiento de los datos.</a:t>
                      </a:r>
                      <a:endParaRPr lang="en-US" sz="1100"/>
                    </a:p>
                    <a:p>
                      <a:pPr algn="just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2875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Minuta de Control de la Programación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Permite un seguimiento detallado del progreso del proyecto.</a:t>
                      </a:r>
                      <a:endParaRPr lang="en-US" sz="1100"/>
                    </a:p>
                    <a:p>
                      <a:pPr algn="just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2875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Matriz de Seguimiento de Status del Proyecto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Facilita la identificación temprana de retrasos o problemas.</a:t>
                      </a:r>
                      <a:endParaRPr lang="en-US" sz="1100"/>
                    </a:p>
                    <a:p>
                      <a:pPr algn="just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2875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Verificación de Alcances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Garantiza que el producto final cumpla con los requisitos establecidos.</a:t>
                      </a:r>
                      <a:endParaRPr lang="en-US" sz="1100"/>
                    </a:p>
                    <a:p>
                      <a:pPr algn="just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2875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Matriz de Gestión y Control de Cambio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Asegura que cualquier modificación sea gestionada de manera controlada.</a:t>
                      </a:r>
                      <a:endParaRPr lang="en-US" sz="1100"/>
                    </a:p>
                    <a:p>
                      <a:pPr algn="just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1729314" y="511102"/>
            <a:ext cx="14829371" cy="951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1"/>
              </a:lnSpc>
            </a:pPr>
            <a:r>
              <a:rPr lang="en-US" b="true" sz="6934" spc="-429">
                <a:solidFill>
                  <a:srgbClr val="FFFFFF"/>
                </a:solidFill>
                <a:latin typeface="Black Mango Bold"/>
                <a:ea typeface="Black Mango Bold"/>
                <a:cs typeface="Black Mango Bold"/>
                <a:sym typeface="Black Mango Bold"/>
              </a:rPr>
              <a:t>Evidencias del Proyecto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92849" y="1514403"/>
            <a:ext cx="5179560" cy="103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94"/>
              </a:lnSpc>
              <a:spcBef>
                <a:spcPct val="0"/>
              </a:spcBef>
            </a:pPr>
            <a:r>
              <a:rPr lang="en-US" sz="6067">
                <a:solidFill>
                  <a:srgbClr val="FFFFFF"/>
                </a:solidFill>
                <a:latin typeface="Bellaboo"/>
                <a:ea typeface="Bellaboo"/>
                <a:cs typeface="Bellaboo"/>
                <a:sym typeface="Bellaboo"/>
              </a:rPr>
              <a:t>Evidencias de Avance: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363" t="-38888" r="0" b="-78646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634740" y="2550921"/>
          <a:ext cx="16199829" cy="7608983"/>
        </p:xfrm>
        <a:graphic>
          <a:graphicData uri="http://schemas.openxmlformats.org/drawingml/2006/table">
            <a:tbl>
              <a:tblPr/>
              <a:tblGrid>
                <a:gridCol w="3357704"/>
                <a:gridCol w="12842125"/>
              </a:tblGrid>
              <a:tr h="80703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Nombre de la evidencia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99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Justificación: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99FF"/>
                    </a:solidFill>
                  </a:tcPr>
                </a:tc>
              </a:tr>
              <a:tr h="113208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Plan de Pruebas Final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Documenta las pruebas finales realizadas para verificar la funcionalidad y accesibilidad del sistema, demostrando que la plataforma cumple con los requisitos especificados.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3208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Reporte de Estatus Final del Proyecto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Proporciona un resumen del estado final del proyecto, destacando el cumplimiento de los objetivos y cualquier desviación del plan original.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3208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Plan de Implantación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Describe la estrategia para poner en marcha la plataforma en un entorno real, asegurando una transición fluida a la operación en vivo.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3208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Plan de Soporte y Mantención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Garantiza que el sistema se mantenga operativo y actualizado después de su implementación, asegurando la sostenibilidad a largo plazo del proyecto.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41537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Plan de Capacitación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Detalla cómo se capacitará a los usuarios y administradores, asegurando que todos los involucrados puedan utilizar la plataforma de manera efectiva.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  <a:tr h="113208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Manuales de Usuario y Administrador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Proporciona guías completas para el uso y administración del sistema, facilitando la correcta utilización de la plataforma y minimizando errores operativos.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3FF"/>
                    </a:solidFill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1729314" y="511102"/>
            <a:ext cx="14829371" cy="951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1"/>
              </a:lnSpc>
            </a:pPr>
            <a:r>
              <a:rPr lang="en-US" b="true" sz="6934" spc="-429">
                <a:solidFill>
                  <a:srgbClr val="FFFFFF"/>
                </a:solidFill>
                <a:latin typeface="Black Mango Bold"/>
                <a:ea typeface="Black Mango Bold"/>
                <a:cs typeface="Black Mango Bold"/>
                <a:sym typeface="Black Mango Bold"/>
              </a:rPr>
              <a:t>Evidencias del Proyecto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92849" y="1514403"/>
            <a:ext cx="5179560" cy="1036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94"/>
              </a:lnSpc>
              <a:spcBef>
                <a:spcPct val="0"/>
              </a:spcBef>
            </a:pPr>
            <a:r>
              <a:rPr lang="en-US" sz="6067">
                <a:solidFill>
                  <a:srgbClr val="FFFFFF"/>
                </a:solidFill>
                <a:latin typeface="Bellaboo"/>
                <a:ea typeface="Bellaboo"/>
                <a:cs typeface="Bellaboo"/>
                <a:sym typeface="Bellaboo"/>
              </a:rPr>
              <a:t> Evidencias Finales: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389168" y="-249308"/>
            <a:ext cx="3201074" cy="10901235"/>
            <a:chOff x="0" y="0"/>
            <a:chExt cx="843081" cy="287110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43081" cy="2871107"/>
            </a:xfrm>
            <a:custGeom>
              <a:avLst/>
              <a:gdLst/>
              <a:ahLst/>
              <a:cxnLst/>
              <a:rect r="r" b="b" t="t" l="l"/>
              <a:pathLst>
                <a:path h="2871107" w="843081">
                  <a:moveTo>
                    <a:pt x="0" y="0"/>
                  </a:moveTo>
                  <a:lnTo>
                    <a:pt x="843081" y="0"/>
                  </a:lnTo>
                  <a:lnTo>
                    <a:pt x="843081" y="2871107"/>
                  </a:lnTo>
                  <a:lnTo>
                    <a:pt x="0" y="2871107"/>
                  </a:lnTo>
                  <a:close/>
                </a:path>
              </a:pathLst>
            </a:custGeom>
            <a:solidFill>
              <a:srgbClr val="AAB8A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43081" cy="29282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10800000">
            <a:off x="15389168" y="0"/>
            <a:ext cx="10332935" cy="10287000"/>
          </a:xfrm>
          <a:custGeom>
            <a:avLst/>
            <a:gdLst/>
            <a:ahLst/>
            <a:cxnLst/>
            <a:rect r="r" b="b" t="t" l="l"/>
            <a:pathLst>
              <a:path h="10287000" w="10332935">
                <a:moveTo>
                  <a:pt x="0" y="0"/>
                </a:moveTo>
                <a:lnTo>
                  <a:pt x="10332936" y="0"/>
                </a:lnTo>
                <a:lnTo>
                  <a:pt x="1033293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-5273" r="-10056" b="-5273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37548" y="878513"/>
            <a:ext cx="4491645" cy="300374"/>
          </a:xfrm>
          <a:custGeom>
            <a:avLst/>
            <a:gdLst/>
            <a:ahLst/>
            <a:cxnLst/>
            <a:rect r="r" b="b" t="t" l="l"/>
            <a:pathLst>
              <a:path h="300374" w="4491645">
                <a:moveTo>
                  <a:pt x="0" y="0"/>
                </a:moveTo>
                <a:lnTo>
                  <a:pt x="4491645" y="0"/>
                </a:lnTo>
                <a:lnTo>
                  <a:pt x="4491645" y="300374"/>
                </a:lnTo>
                <a:lnTo>
                  <a:pt x="0" y="3003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895350"/>
            <a:ext cx="11691790" cy="1160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20"/>
              </a:lnSpc>
            </a:pPr>
            <a:r>
              <a:rPr lang="en-US" sz="6800" spc="-421" b="true">
                <a:solidFill>
                  <a:srgbClr val="3B3B3B"/>
                </a:solidFill>
                <a:latin typeface="Black Mango Bold"/>
                <a:ea typeface="Black Mango Bold"/>
                <a:cs typeface="Black Mango Bold"/>
                <a:sym typeface="Black Mango Bold"/>
              </a:rPr>
              <a:t>Descripción del Proyecto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859090"/>
            <a:ext cx="13927514" cy="6780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98"/>
              </a:lnSpc>
            </a:pPr>
            <a:r>
              <a:rPr lang="en-US" sz="2284" b="true">
                <a:solidFill>
                  <a:srgbClr val="3B3B3B"/>
                </a:solidFill>
                <a:latin typeface="DM Sans Bold"/>
                <a:ea typeface="DM Sans Bold"/>
                <a:cs typeface="DM Sans Bold"/>
                <a:sym typeface="DM Sans Bold"/>
              </a:rPr>
              <a:t>Spintech: </a:t>
            </a:r>
            <a:r>
              <a:rPr lang="en-US" sz="2284">
                <a:solidFill>
                  <a:srgbClr val="3B3B3B"/>
                </a:solidFill>
                <a:latin typeface="DM Sans"/>
                <a:ea typeface="DM Sans"/>
                <a:cs typeface="DM Sans"/>
                <a:sym typeface="DM Sans"/>
              </a:rPr>
              <a:t>Plataforma de Aprendizaje Personalizado para Personas con Discapacidades.</a:t>
            </a:r>
          </a:p>
          <a:p>
            <a:pPr algn="l">
              <a:lnSpc>
                <a:spcPts val="3198"/>
              </a:lnSpc>
            </a:pPr>
          </a:p>
          <a:p>
            <a:pPr algn="l">
              <a:lnSpc>
                <a:spcPts val="3198"/>
              </a:lnSpc>
            </a:pPr>
          </a:p>
          <a:p>
            <a:pPr algn="l">
              <a:lnSpc>
                <a:spcPts val="3198"/>
              </a:lnSpc>
            </a:pPr>
          </a:p>
          <a:p>
            <a:pPr algn="l">
              <a:lnSpc>
                <a:spcPts val="3198"/>
              </a:lnSpc>
            </a:pPr>
            <a:r>
              <a:rPr lang="en-US" sz="2284">
                <a:solidFill>
                  <a:srgbClr val="3B3B3B"/>
                </a:solidFill>
                <a:latin typeface="DM Sans"/>
                <a:ea typeface="DM Sans"/>
                <a:cs typeface="DM Sans"/>
                <a:sym typeface="DM Sans"/>
              </a:rPr>
              <a:t>Las plataformas de aprendizaje en línea actuales no están adaptadas adecuadamente para personas con discapacidades, lo que limita su acceso a la educación y genera exclusión. La falta de herramientas accesibles, como lectores de pantalla, subtítulos o interfaces personalizables, dificulta su participación y aprendizaje. Esto crea una barrera significativa para la inclusión educativa, afectando la equidad y la calidad del aprendizaje de este grupo</a:t>
            </a:r>
          </a:p>
          <a:p>
            <a:pPr algn="l">
              <a:lnSpc>
                <a:spcPts val="3198"/>
              </a:lnSpc>
            </a:pPr>
          </a:p>
          <a:p>
            <a:pPr algn="l">
              <a:lnSpc>
                <a:spcPts val="3198"/>
              </a:lnSpc>
            </a:pPr>
          </a:p>
          <a:p>
            <a:pPr algn="l">
              <a:lnSpc>
                <a:spcPts val="3198"/>
              </a:lnSpc>
            </a:pPr>
          </a:p>
          <a:p>
            <a:pPr algn="l">
              <a:lnSpc>
                <a:spcPts val="3198"/>
              </a:lnSpc>
            </a:pPr>
            <a:r>
              <a:rPr lang="en-US" sz="2284">
                <a:solidFill>
                  <a:srgbClr val="3B3B3B"/>
                </a:solidFill>
                <a:latin typeface="DM Sans"/>
                <a:ea typeface="DM Sans"/>
                <a:cs typeface="DM Sans"/>
                <a:sym typeface="DM Sans"/>
              </a:rPr>
              <a:t>Desarrollar una plataforma de aprendizaje en línea personalizada que se adapte a las necesidades educativas de personas con diversas discapacidades</a:t>
            </a:r>
            <a:r>
              <a:rPr lang="en-US" sz="2284" b="true">
                <a:solidFill>
                  <a:srgbClr val="3B3B3B"/>
                </a:solidFill>
                <a:latin typeface="DM Sans Bold"/>
                <a:ea typeface="DM Sans Bold"/>
                <a:cs typeface="DM Sans Bold"/>
                <a:sym typeface="DM Sans Bold"/>
              </a:rPr>
              <a:t> (visuales, auditivas y cognitivas)</a:t>
            </a:r>
            <a:r>
              <a:rPr lang="en-US" sz="2284">
                <a:solidFill>
                  <a:srgbClr val="3B3B3B"/>
                </a:solidFill>
                <a:latin typeface="DM Sans"/>
                <a:ea typeface="DM Sans"/>
                <a:cs typeface="DM Sans"/>
                <a:sym typeface="DM Sans"/>
              </a:rPr>
              <a:t>. Esta plataforma permitirá ajustar la presentación de los contenidos para facilitar la accesibilidad, incluyendo herramientas como lectores de pantalla, subtítulos, transcripciones y ajustes de velocidad de aprendizaje.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026920"/>
            <a:ext cx="9665293" cy="803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72"/>
              </a:lnSpc>
            </a:pPr>
            <a:r>
              <a:rPr lang="en-US" sz="4694">
                <a:solidFill>
                  <a:srgbClr val="86947F"/>
                </a:solidFill>
                <a:latin typeface="Bellaboo"/>
                <a:ea typeface="Bellaboo"/>
                <a:cs typeface="Bellaboo"/>
                <a:sym typeface="Bellaboo"/>
              </a:rPr>
              <a:t>Nombre del Proyecto: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3472295"/>
            <a:ext cx="9665293" cy="804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72"/>
              </a:lnSpc>
            </a:pPr>
            <a:r>
              <a:rPr lang="en-US" sz="4694">
                <a:solidFill>
                  <a:srgbClr val="86947F"/>
                </a:solidFill>
                <a:latin typeface="Bellaboo"/>
                <a:ea typeface="Bellaboo"/>
                <a:cs typeface="Bellaboo"/>
                <a:sym typeface="Bellaboo"/>
              </a:rPr>
              <a:t>Problemática del Proyecto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6880514"/>
            <a:ext cx="9665293" cy="804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72"/>
              </a:lnSpc>
            </a:pPr>
            <a:r>
              <a:rPr lang="en-US" sz="4694">
                <a:solidFill>
                  <a:srgbClr val="86947F"/>
                </a:solidFill>
                <a:latin typeface="Bellaboo"/>
                <a:ea typeface="Bellaboo"/>
                <a:cs typeface="Bellaboo"/>
                <a:sym typeface="Bellaboo"/>
              </a:rPr>
              <a:t>Solución del Proyecto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307117"/>
            <a:ext cx="5023373" cy="10901235"/>
            <a:chOff x="0" y="0"/>
            <a:chExt cx="1323028" cy="287110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3028" cy="2871107"/>
            </a:xfrm>
            <a:custGeom>
              <a:avLst/>
              <a:gdLst/>
              <a:ahLst/>
              <a:cxnLst/>
              <a:rect r="r" b="b" t="t" l="l"/>
              <a:pathLst>
                <a:path h="2871107" w="1323028">
                  <a:moveTo>
                    <a:pt x="0" y="0"/>
                  </a:moveTo>
                  <a:lnTo>
                    <a:pt x="1323028" y="0"/>
                  </a:lnTo>
                  <a:lnTo>
                    <a:pt x="1323028" y="2871107"/>
                  </a:lnTo>
                  <a:lnTo>
                    <a:pt x="0" y="2871107"/>
                  </a:lnTo>
                  <a:close/>
                </a:path>
              </a:pathLst>
            </a:custGeom>
            <a:solidFill>
              <a:srgbClr val="AAB8A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323028" cy="29282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-10800000">
            <a:off x="-5263627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173229" y="1133475"/>
            <a:ext cx="11086071" cy="970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1"/>
              </a:lnSpc>
            </a:pPr>
            <a:r>
              <a:rPr lang="en-US" b="true" sz="7096" spc="-439">
                <a:solidFill>
                  <a:srgbClr val="3B3B3B"/>
                </a:solidFill>
                <a:latin typeface="Black Mango Bold"/>
                <a:ea typeface="Black Mango Bold"/>
                <a:cs typeface="Black Mango Bold"/>
                <a:sym typeface="Black Mango Bold"/>
              </a:rPr>
              <a:t>Conclusión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656879" y="4143299"/>
            <a:ext cx="10602421" cy="1980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0"/>
              </a:lnSpc>
            </a:pPr>
            <a:r>
              <a:rPr lang="en-US" sz="2271">
                <a:solidFill>
                  <a:srgbClr val="3B3B3B"/>
                </a:solidFill>
                <a:latin typeface="DM Sans"/>
                <a:ea typeface="DM Sans"/>
                <a:cs typeface="DM Sans"/>
                <a:sym typeface="DM Sans"/>
              </a:rPr>
              <a:t>El proyecto "Plataforma de Aprendizaje Personalizado para Personas con Discapacidades" es una iniciativa que aborda la necesidad crítica de accesibilidad en el ámbito educativo, proporcionando herramientas inclusivas que permiten a personas con diversas discapacidades acceder a una educación de calidad.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272208" y="2743469"/>
            <a:ext cx="8888114" cy="1163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94"/>
              </a:lnSpc>
            </a:pPr>
            <a:r>
              <a:rPr lang="en-US" sz="6853">
                <a:solidFill>
                  <a:srgbClr val="86947F"/>
                </a:solidFill>
                <a:latin typeface="Bellaboo"/>
                <a:ea typeface="Bellaboo"/>
                <a:cs typeface="Bellaboo"/>
                <a:sym typeface="Bellaboo"/>
              </a:rPr>
              <a:t>Importancia del Proyecto: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514033" y="6276343"/>
            <a:ext cx="8888114" cy="1163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94"/>
              </a:lnSpc>
            </a:pPr>
            <a:r>
              <a:rPr lang="en-US" sz="6853">
                <a:solidFill>
                  <a:srgbClr val="86947F"/>
                </a:solidFill>
                <a:latin typeface="Bellaboo"/>
                <a:ea typeface="Bellaboo"/>
                <a:cs typeface="Bellaboo"/>
                <a:sym typeface="Bellaboo"/>
              </a:rPr>
              <a:t>Logro de los Objetivos: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656879" y="7677705"/>
            <a:ext cx="10602421" cy="1580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0"/>
              </a:lnSpc>
            </a:pPr>
            <a:r>
              <a:rPr lang="en-US" sz="2271">
                <a:solidFill>
                  <a:srgbClr val="3B3B3B"/>
                </a:solidFill>
                <a:latin typeface="DM Sans"/>
                <a:ea typeface="DM Sans"/>
                <a:cs typeface="DM Sans"/>
                <a:sym typeface="DM Sans"/>
              </a:rPr>
              <a:t>A través de un enfoque estructurado y una metodología tradicional, el proyecto está diseñado para alcanzar sus objetivos específicos, como mejorar el acceso a contenido educativo personalizado y reducir las barreras de aprendizaje para personas con discapacidades.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307117"/>
            <a:ext cx="5023373" cy="10901235"/>
            <a:chOff x="0" y="0"/>
            <a:chExt cx="1323028" cy="287110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3028" cy="2871107"/>
            </a:xfrm>
            <a:custGeom>
              <a:avLst/>
              <a:gdLst/>
              <a:ahLst/>
              <a:cxnLst/>
              <a:rect r="r" b="b" t="t" l="l"/>
              <a:pathLst>
                <a:path h="2871107" w="1323028">
                  <a:moveTo>
                    <a:pt x="0" y="0"/>
                  </a:moveTo>
                  <a:lnTo>
                    <a:pt x="1323028" y="0"/>
                  </a:lnTo>
                  <a:lnTo>
                    <a:pt x="1323028" y="2871107"/>
                  </a:lnTo>
                  <a:lnTo>
                    <a:pt x="0" y="2871107"/>
                  </a:lnTo>
                  <a:close/>
                </a:path>
              </a:pathLst>
            </a:custGeom>
            <a:solidFill>
              <a:srgbClr val="AAB8A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323028" cy="29282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-10800000">
            <a:off x="-5263627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173229" y="1133475"/>
            <a:ext cx="11086071" cy="970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1"/>
              </a:lnSpc>
            </a:pPr>
            <a:r>
              <a:rPr lang="en-US" b="true" sz="7096" spc="-439">
                <a:solidFill>
                  <a:srgbClr val="3B3B3B"/>
                </a:solidFill>
                <a:latin typeface="Black Mango Bold"/>
                <a:ea typeface="Black Mango Bold"/>
                <a:cs typeface="Black Mango Bold"/>
                <a:sym typeface="Black Mango Bold"/>
              </a:rPr>
              <a:t>Conclusión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656879" y="4143299"/>
            <a:ext cx="10602421" cy="1980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0"/>
              </a:lnSpc>
            </a:pPr>
            <a:r>
              <a:rPr lang="en-US" sz="2271">
                <a:solidFill>
                  <a:srgbClr val="3B3B3B"/>
                </a:solidFill>
                <a:latin typeface="DM Sans"/>
                <a:ea typeface="DM Sans"/>
                <a:cs typeface="DM Sans"/>
                <a:sym typeface="DM Sans"/>
              </a:rPr>
              <a:t>La implementación de esta plataforma no solo contribuirá a la inclusión educativa, sino que también tendrá un impacto positivo en la formación profesional, capacitando a los estudiantes para crear soluciones tecnológicas que cumplen con los estándares de accesibilidad actuales y futuros.</a:t>
            </a:r>
          </a:p>
          <a:p>
            <a:pPr algn="just">
              <a:lnSpc>
                <a:spcPts val="318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7272208" y="2743469"/>
            <a:ext cx="8888114" cy="1163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94"/>
              </a:lnSpc>
            </a:pPr>
            <a:r>
              <a:rPr lang="en-US" sz="6853">
                <a:solidFill>
                  <a:srgbClr val="86947F"/>
                </a:solidFill>
                <a:latin typeface="Bellaboo"/>
                <a:ea typeface="Bellaboo"/>
                <a:cs typeface="Bellaboo"/>
                <a:sym typeface="Bellaboo"/>
              </a:rPr>
              <a:t>Impacto Esperado: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514033" y="6276343"/>
            <a:ext cx="8888114" cy="1163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94"/>
              </a:lnSpc>
            </a:pPr>
            <a:r>
              <a:rPr lang="en-US" sz="6853">
                <a:solidFill>
                  <a:srgbClr val="86947F"/>
                </a:solidFill>
                <a:latin typeface="Bellaboo"/>
                <a:ea typeface="Bellaboo"/>
                <a:cs typeface="Bellaboo"/>
                <a:sym typeface="Bellaboo"/>
              </a:rPr>
              <a:t>Próximos Pasos: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656879" y="7677705"/>
            <a:ext cx="10602421" cy="1180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0"/>
              </a:lnSpc>
            </a:pPr>
            <a:r>
              <a:rPr lang="en-US" sz="2271">
                <a:solidFill>
                  <a:srgbClr val="3B3B3B"/>
                </a:solidFill>
                <a:latin typeface="DM Sans"/>
                <a:ea typeface="DM Sans"/>
                <a:cs typeface="DM Sans"/>
                <a:sym typeface="DM Sans"/>
              </a:rPr>
              <a:t>Con la finalización del proyecto, se espera su implementación en un entorno real, junto con un plan de soporte y mantenimiento continuo, para garantizar que la plataforma siga siendo accesible y eficaz para todos los usuarios.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389168" y="-249308"/>
            <a:ext cx="3201074" cy="10901235"/>
            <a:chOff x="0" y="0"/>
            <a:chExt cx="843081" cy="287110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43081" cy="2871107"/>
            </a:xfrm>
            <a:custGeom>
              <a:avLst/>
              <a:gdLst/>
              <a:ahLst/>
              <a:cxnLst/>
              <a:rect r="r" b="b" t="t" l="l"/>
              <a:pathLst>
                <a:path h="2871107" w="843081">
                  <a:moveTo>
                    <a:pt x="0" y="0"/>
                  </a:moveTo>
                  <a:lnTo>
                    <a:pt x="843081" y="0"/>
                  </a:lnTo>
                  <a:lnTo>
                    <a:pt x="843081" y="2871107"/>
                  </a:lnTo>
                  <a:lnTo>
                    <a:pt x="0" y="2871107"/>
                  </a:lnTo>
                  <a:close/>
                </a:path>
              </a:pathLst>
            </a:custGeom>
            <a:solidFill>
              <a:srgbClr val="AAB8A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43081" cy="29282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10800000">
            <a:off x="15389168" y="0"/>
            <a:ext cx="10332935" cy="10287000"/>
          </a:xfrm>
          <a:custGeom>
            <a:avLst/>
            <a:gdLst/>
            <a:ahLst/>
            <a:cxnLst/>
            <a:rect r="r" b="b" t="t" l="l"/>
            <a:pathLst>
              <a:path h="10287000" w="10332935">
                <a:moveTo>
                  <a:pt x="0" y="0"/>
                </a:moveTo>
                <a:lnTo>
                  <a:pt x="10332936" y="0"/>
                </a:lnTo>
                <a:lnTo>
                  <a:pt x="1033293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-5273" r="-10056" b="-5273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37548" y="878513"/>
            <a:ext cx="4491645" cy="300374"/>
          </a:xfrm>
          <a:custGeom>
            <a:avLst/>
            <a:gdLst/>
            <a:ahLst/>
            <a:cxnLst/>
            <a:rect r="r" b="b" t="t" l="l"/>
            <a:pathLst>
              <a:path h="300374" w="4491645">
                <a:moveTo>
                  <a:pt x="0" y="0"/>
                </a:moveTo>
                <a:lnTo>
                  <a:pt x="4491645" y="0"/>
                </a:lnTo>
                <a:lnTo>
                  <a:pt x="4491645" y="300374"/>
                </a:lnTo>
                <a:lnTo>
                  <a:pt x="0" y="3003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895350"/>
            <a:ext cx="11691790" cy="1160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20"/>
              </a:lnSpc>
            </a:pPr>
            <a:r>
              <a:rPr lang="en-US" sz="6800" spc="-421" b="true">
                <a:solidFill>
                  <a:srgbClr val="3B3B3B"/>
                </a:solidFill>
                <a:latin typeface="Black Mango Bold"/>
                <a:ea typeface="Black Mango Bold"/>
                <a:cs typeface="Black Mango Bold"/>
                <a:sym typeface="Black Mango Bold"/>
              </a:rPr>
              <a:t>Descripción del Proyecto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397074"/>
            <a:ext cx="9177571" cy="803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72"/>
              </a:lnSpc>
            </a:pPr>
            <a:r>
              <a:rPr lang="en-US" sz="4694">
                <a:solidFill>
                  <a:srgbClr val="86947F"/>
                </a:solidFill>
                <a:latin typeface="Bellaboo"/>
                <a:ea typeface="Bellaboo"/>
                <a:cs typeface="Bellaboo"/>
                <a:sym typeface="Bellaboo"/>
              </a:rPr>
              <a:t>Justificación de la Relevancia 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3524518"/>
            <a:ext cx="12836468" cy="4498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3308" indent="-246654" lvl="1">
              <a:lnSpc>
                <a:spcPts val="3998"/>
              </a:lnSpc>
              <a:buFont typeface="Arial"/>
              <a:buChar char="•"/>
            </a:pPr>
            <a:r>
              <a:rPr lang="en-US" b="true" sz="2284" strike="noStrike" u="none">
                <a:solidFill>
                  <a:srgbClr val="3B3B3B"/>
                </a:solidFill>
                <a:latin typeface="DM Sans Bold"/>
                <a:ea typeface="DM Sans Bold"/>
                <a:cs typeface="DM Sans Bold"/>
                <a:sym typeface="DM Sans Bold"/>
              </a:rPr>
              <a:t>Accesibilidad Digital: </a:t>
            </a:r>
            <a:r>
              <a:rPr lang="en-US" sz="2284" strike="noStrike" u="none">
                <a:solidFill>
                  <a:srgbClr val="3B3B3B"/>
                </a:solidFill>
                <a:latin typeface="DM Sans"/>
                <a:ea typeface="DM Sans"/>
                <a:cs typeface="DM Sans"/>
                <a:sym typeface="DM Sans"/>
              </a:rPr>
              <a:t>El proyecto es relevante porque responde a la creciente demanda por soluciones tecnológicas inclusivas que aseguren la accesibilidad para usuarios con discapacidades.</a:t>
            </a:r>
          </a:p>
          <a:p>
            <a:pPr algn="l">
              <a:lnSpc>
                <a:spcPts val="3998"/>
              </a:lnSpc>
            </a:pPr>
          </a:p>
          <a:p>
            <a:pPr algn="l" marL="493308" indent="-246654" lvl="1">
              <a:lnSpc>
                <a:spcPts val="3998"/>
              </a:lnSpc>
              <a:buFont typeface="Arial"/>
              <a:buChar char="•"/>
            </a:pPr>
            <a:r>
              <a:rPr lang="en-US" b="true" sz="2284" strike="noStrike" u="none">
                <a:solidFill>
                  <a:srgbClr val="3B3B3B"/>
                </a:solidFill>
                <a:latin typeface="DM Sans Bold"/>
                <a:ea typeface="DM Sans Bold"/>
                <a:cs typeface="DM Sans Bold"/>
                <a:sym typeface="DM Sans Bold"/>
              </a:rPr>
              <a:t>Demanda del Mercado:</a:t>
            </a:r>
            <a:r>
              <a:rPr lang="en-US" sz="2284" strike="noStrike" u="none">
                <a:solidFill>
                  <a:srgbClr val="3B3B3B"/>
                </a:solidFill>
                <a:latin typeface="DM Sans"/>
                <a:ea typeface="DM Sans"/>
                <a:cs typeface="DM Sans"/>
                <a:sym typeface="DM Sans"/>
              </a:rPr>
              <a:t> Capacita a los estudiantes en el desarrollo de software que cumple con normativas de accesibilidad, preparándolos para el mercado laboral actual.</a:t>
            </a:r>
          </a:p>
          <a:p>
            <a:pPr algn="l">
              <a:lnSpc>
                <a:spcPts val="3998"/>
              </a:lnSpc>
            </a:pPr>
          </a:p>
          <a:p>
            <a:pPr algn="l" marL="493308" indent="-246654" lvl="1">
              <a:lnSpc>
                <a:spcPts val="3998"/>
              </a:lnSpc>
              <a:buFont typeface="Arial"/>
              <a:buChar char="•"/>
            </a:pPr>
            <a:r>
              <a:rPr lang="en-US" b="true" sz="2284" strike="noStrike" u="none">
                <a:solidFill>
                  <a:srgbClr val="3B3B3B"/>
                </a:solidFill>
                <a:latin typeface="DM Sans Bold"/>
                <a:ea typeface="DM Sans Bold"/>
                <a:cs typeface="DM Sans Bold"/>
                <a:sym typeface="DM Sans Bold"/>
              </a:rPr>
              <a:t>Innovación en Educación: </a:t>
            </a:r>
            <a:r>
              <a:rPr lang="en-US" sz="2284" strike="noStrike" u="none">
                <a:solidFill>
                  <a:srgbClr val="3B3B3B"/>
                </a:solidFill>
                <a:latin typeface="DM Sans"/>
                <a:ea typeface="DM Sans"/>
                <a:cs typeface="DM Sans"/>
                <a:sym typeface="DM Sans"/>
              </a:rPr>
              <a:t>El proyecto combina tecnología y educación, abriendo oportunidades en sectores que buscan mejorar la accesibilidad en plataformas educativas.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C1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307117"/>
            <a:ext cx="5023373" cy="10901235"/>
            <a:chOff x="0" y="0"/>
            <a:chExt cx="1323028" cy="287110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3028" cy="2871107"/>
            </a:xfrm>
            <a:custGeom>
              <a:avLst/>
              <a:gdLst/>
              <a:ahLst/>
              <a:cxnLst/>
              <a:rect r="r" b="b" t="t" l="l"/>
              <a:pathLst>
                <a:path h="2871107" w="1323028">
                  <a:moveTo>
                    <a:pt x="0" y="0"/>
                  </a:moveTo>
                  <a:lnTo>
                    <a:pt x="1323028" y="0"/>
                  </a:lnTo>
                  <a:lnTo>
                    <a:pt x="1323028" y="2871107"/>
                  </a:lnTo>
                  <a:lnTo>
                    <a:pt x="0" y="287110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323028" cy="29092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-10800000">
            <a:off x="-5263627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6879424" y="4981951"/>
            <a:ext cx="9316465" cy="1001270"/>
            <a:chOff x="0" y="0"/>
            <a:chExt cx="1928474" cy="20725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28474" cy="207259"/>
            </a:xfrm>
            <a:custGeom>
              <a:avLst/>
              <a:gdLst/>
              <a:ahLst/>
              <a:cxnLst/>
              <a:rect r="r" b="b" t="t" l="l"/>
              <a:pathLst>
                <a:path h="207259" w="1928474">
                  <a:moveTo>
                    <a:pt x="83099" y="0"/>
                  </a:moveTo>
                  <a:lnTo>
                    <a:pt x="1845374" y="0"/>
                  </a:lnTo>
                  <a:cubicBezTo>
                    <a:pt x="1867414" y="0"/>
                    <a:pt x="1888550" y="8755"/>
                    <a:pt x="1904135" y="24339"/>
                  </a:cubicBezTo>
                  <a:cubicBezTo>
                    <a:pt x="1919719" y="39923"/>
                    <a:pt x="1928474" y="61060"/>
                    <a:pt x="1928474" y="83099"/>
                  </a:cubicBezTo>
                  <a:lnTo>
                    <a:pt x="1928474" y="124160"/>
                  </a:lnTo>
                  <a:cubicBezTo>
                    <a:pt x="1928474" y="146199"/>
                    <a:pt x="1919719" y="167336"/>
                    <a:pt x="1904135" y="182920"/>
                  </a:cubicBezTo>
                  <a:cubicBezTo>
                    <a:pt x="1888550" y="198504"/>
                    <a:pt x="1867414" y="207259"/>
                    <a:pt x="1845374" y="207259"/>
                  </a:cubicBezTo>
                  <a:lnTo>
                    <a:pt x="83099" y="207259"/>
                  </a:lnTo>
                  <a:cubicBezTo>
                    <a:pt x="61060" y="207259"/>
                    <a:pt x="39923" y="198504"/>
                    <a:pt x="24339" y="182920"/>
                  </a:cubicBezTo>
                  <a:cubicBezTo>
                    <a:pt x="8755" y="167336"/>
                    <a:pt x="0" y="146199"/>
                    <a:pt x="0" y="124160"/>
                  </a:cubicBezTo>
                  <a:lnTo>
                    <a:pt x="0" y="83099"/>
                  </a:lnTo>
                  <a:cubicBezTo>
                    <a:pt x="0" y="61060"/>
                    <a:pt x="8755" y="39923"/>
                    <a:pt x="24339" y="24339"/>
                  </a:cubicBezTo>
                  <a:cubicBezTo>
                    <a:pt x="39923" y="8755"/>
                    <a:pt x="61060" y="0"/>
                    <a:pt x="8309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76200"/>
              <a:ext cx="1928474" cy="2834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31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6173229" y="839214"/>
            <a:ext cx="11086071" cy="17622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3"/>
              </a:lnSpc>
            </a:pPr>
            <a:r>
              <a:rPr lang="en-US" b="true" sz="6508" spc="-403">
                <a:solidFill>
                  <a:srgbClr val="3B3B3B"/>
                </a:solidFill>
                <a:latin typeface="Black Mango Bold"/>
                <a:ea typeface="Black Mango Bold"/>
                <a:cs typeface="Black Mango Bold"/>
                <a:sym typeface="Black Mango Bold"/>
              </a:rPr>
              <a:t>Competencias del Perfil de Egreso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173229" y="2912706"/>
            <a:ext cx="11086071" cy="414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b="true" sz="2433">
                <a:solidFill>
                  <a:srgbClr val="3B3B3B"/>
                </a:solidFill>
                <a:latin typeface="DM Sans Bold"/>
                <a:ea typeface="DM Sans Bold"/>
                <a:cs typeface="DM Sans Bold"/>
                <a:sym typeface="DM Sans Bold"/>
              </a:rPr>
              <a:t>RELACIÓN CON EL PERFIL DE EGRESO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99674" y="3859242"/>
            <a:ext cx="6475964" cy="760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68"/>
              </a:lnSpc>
            </a:pPr>
            <a:r>
              <a:rPr lang="en-US" sz="4548" spc="-282" b="true">
                <a:solidFill>
                  <a:srgbClr val="3B3B3B"/>
                </a:solidFill>
                <a:latin typeface="Black Mango Bold"/>
                <a:ea typeface="Black Mango Bold"/>
                <a:cs typeface="Black Mango Bold"/>
                <a:sym typeface="Black Mango Bold"/>
              </a:rPr>
              <a:t>Áreas de Desempeño: 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6879424" y="6274082"/>
            <a:ext cx="9316465" cy="1001270"/>
            <a:chOff x="0" y="0"/>
            <a:chExt cx="1928474" cy="20725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928474" cy="207259"/>
            </a:xfrm>
            <a:custGeom>
              <a:avLst/>
              <a:gdLst/>
              <a:ahLst/>
              <a:cxnLst/>
              <a:rect r="r" b="b" t="t" l="l"/>
              <a:pathLst>
                <a:path h="207259" w="1928474">
                  <a:moveTo>
                    <a:pt x="83099" y="0"/>
                  </a:moveTo>
                  <a:lnTo>
                    <a:pt x="1845374" y="0"/>
                  </a:lnTo>
                  <a:cubicBezTo>
                    <a:pt x="1867414" y="0"/>
                    <a:pt x="1888550" y="8755"/>
                    <a:pt x="1904135" y="24339"/>
                  </a:cubicBezTo>
                  <a:cubicBezTo>
                    <a:pt x="1919719" y="39923"/>
                    <a:pt x="1928474" y="61060"/>
                    <a:pt x="1928474" y="83099"/>
                  </a:cubicBezTo>
                  <a:lnTo>
                    <a:pt x="1928474" y="124160"/>
                  </a:lnTo>
                  <a:cubicBezTo>
                    <a:pt x="1928474" y="146199"/>
                    <a:pt x="1919719" y="167336"/>
                    <a:pt x="1904135" y="182920"/>
                  </a:cubicBezTo>
                  <a:cubicBezTo>
                    <a:pt x="1888550" y="198504"/>
                    <a:pt x="1867414" y="207259"/>
                    <a:pt x="1845374" y="207259"/>
                  </a:cubicBezTo>
                  <a:lnTo>
                    <a:pt x="83099" y="207259"/>
                  </a:lnTo>
                  <a:cubicBezTo>
                    <a:pt x="61060" y="207259"/>
                    <a:pt x="39923" y="198504"/>
                    <a:pt x="24339" y="182920"/>
                  </a:cubicBezTo>
                  <a:cubicBezTo>
                    <a:pt x="8755" y="167336"/>
                    <a:pt x="0" y="146199"/>
                    <a:pt x="0" y="124160"/>
                  </a:cubicBezTo>
                  <a:lnTo>
                    <a:pt x="0" y="83099"/>
                  </a:lnTo>
                  <a:cubicBezTo>
                    <a:pt x="0" y="61060"/>
                    <a:pt x="8755" y="39923"/>
                    <a:pt x="24339" y="24339"/>
                  </a:cubicBezTo>
                  <a:cubicBezTo>
                    <a:pt x="39923" y="8755"/>
                    <a:pt x="61060" y="0"/>
                    <a:pt x="8309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76200"/>
              <a:ext cx="1928474" cy="2834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31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879424" y="7566214"/>
            <a:ext cx="9316465" cy="1001270"/>
            <a:chOff x="0" y="0"/>
            <a:chExt cx="1928474" cy="20725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928474" cy="207259"/>
            </a:xfrm>
            <a:custGeom>
              <a:avLst/>
              <a:gdLst/>
              <a:ahLst/>
              <a:cxnLst/>
              <a:rect r="r" b="b" t="t" l="l"/>
              <a:pathLst>
                <a:path h="207259" w="1928474">
                  <a:moveTo>
                    <a:pt x="83099" y="0"/>
                  </a:moveTo>
                  <a:lnTo>
                    <a:pt x="1845374" y="0"/>
                  </a:lnTo>
                  <a:cubicBezTo>
                    <a:pt x="1867414" y="0"/>
                    <a:pt x="1888550" y="8755"/>
                    <a:pt x="1904135" y="24339"/>
                  </a:cubicBezTo>
                  <a:cubicBezTo>
                    <a:pt x="1919719" y="39923"/>
                    <a:pt x="1928474" y="61060"/>
                    <a:pt x="1928474" y="83099"/>
                  </a:cubicBezTo>
                  <a:lnTo>
                    <a:pt x="1928474" y="124160"/>
                  </a:lnTo>
                  <a:cubicBezTo>
                    <a:pt x="1928474" y="146199"/>
                    <a:pt x="1919719" y="167336"/>
                    <a:pt x="1904135" y="182920"/>
                  </a:cubicBezTo>
                  <a:cubicBezTo>
                    <a:pt x="1888550" y="198504"/>
                    <a:pt x="1867414" y="207259"/>
                    <a:pt x="1845374" y="207259"/>
                  </a:cubicBezTo>
                  <a:lnTo>
                    <a:pt x="83099" y="207259"/>
                  </a:lnTo>
                  <a:cubicBezTo>
                    <a:pt x="61060" y="207259"/>
                    <a:pt x="39923" y="198504"/>
                    <a:pt x="24339" y="182920"/>
                  </a:cubicBezTo>
                  <a:cubicBezTo>
                    <a:pt x="8755" y="167336"/>
                    <a:pt x="0" y="146199"/>
                    <a:pt x="0" y="124160"/>
                  </a:cubicBezTo>
                  <a:lnTo>
                    <a:pt x="0" y="83099"/>
                  </a:lnTo>
                  <a:cubicBezTo>
                    <a:pt x="0" y="61060"/>
                    <a:pt x="8755" y="39923"/>
                    <a:pt x="24339" y="24339"/>
                  </a:cubicBezTo>
                  <a:cubicBezTo>
                    <a:pt x="39923" y="8755"/>
                    <a:pt x="61060" y="0"/>
                    <a:pt x="8309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76200"/>
              <a:ext cx="1928474" cy="2834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31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7234617" y="5146789"/>
            <a:ext cx="8606079" cy="686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7"/>
              </a:lnSpc>
            </a:pPr>
            <a:r>
              <a:rPr lang="en-US" sz="4069">
                <a:solidFill>
                  <a:srgbClr val="3B3B3B"/>
                </a:solidFill>
                <a:latin typeface="Bellaboo"/>
                <a:ea typeface="Bellaboo"/>
                <a:cs typeface="Bellaboo"/>
                <a:sym typeface="Bellaboo"/>
              </a:rPr>
              <a:t>Desarrollo de Software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234617" y="6438921"/>
            <a:ext cx="8606079" cy="686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7"/>
              </a:lnSpc>
            </a:pPr>
            <a:r>
              <a:rPr lang="en-US" sz="4069">
                <a:solidFill>
                  <a:srgbClr val="3B3B3B"/>
                </a:solidFill>
                <a:latin typeface="Bellaboo"/>
                <a:ea typeface="Bellaboo"/>
                <a:cs typeface="Bellaboo"/>
                <a:sym typeface="Bellaboo"/>
              </a:rPr>
              <a:t>Aseguramiento de Calidad de Software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234617" y="7731053"/>
            <a:ext cx="8606079" cy="686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7"/>
              </a:lnSpc>
            </a:pPr>
            <a:r>
              <a:rPr lang="en-US" sz="4069">
                <a:solidFill>
                  <a:srgbClr val="3B3B3B"/>
                </a:solidFill>
                <a:latin typeface="Bellaboo"/>
                <a:ea typeface="Bellaboo"/>
                <a:cs typeface="Bellaboo"/>
                <a:sym typeface="Bellaboo"/>
              </a:rPr>
              <a:t>Gestión de Proyectos Informáticos</a:t>
            </a:r>
          </a:p>
        </p:txBody>
      </p:sp>
      <p:sp>
        <p:nvSpPr>
          <p:cNvPr name="Freeform 21" id="21"/>
          <p:cNvSpPr/>
          <p:nvPr/>
        </p:nvSpPr>
        <p:spPr>
          <a:xfrm flipH="true" flipV="false" rot="0">
            <a:off x="14037373" y="443589"/>
            <a:ext cx="4491645" cy="300374"/>
          </a:xfrm>
          <a:custGeom>
            <a:avLst/>
            <a:gdLst/>
            <a:ahLst/>
            <a:cxnLst/>
            <a:rect r="r" b="b" t="t" l="l"/>
            <a:pathLst>
              <a:path h="300374" w="4491645">
                <a:moveTo>
                  <a:pt x="4491645" y="0"/>
                </a:moveTo>
                <a:lnTo>
                  <a:pt x="0" y="0"/>
                </a:lnTo>
                <a:lnTo>
                  <a:pt x="0" y="300375"/>
                </a:lnTo>
                <a:lnTo>
                  <a:pt x="4491645" y="300375"/>
                </a:lnTo>
                <a:lnTo>
                  <a:pt x="449164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6879424" y="8938644"/>
            <a:ext cx="9316465" cy="1001270"/>
            <a:chOff x="0" y="0"/>
            <a:chExt cx="1928474" cy="207259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928474" cy="207259"/>
            </a:xfrm>
            <a:custGeom>
              <a:avLst/>
              <a:gdLst/>
              <a:ahLst/>
              <a:cxnLst/>
              <a:rect r="r" b="b" t="t" l="l"/>
              <a:pathLst>
                <a:path h="207259" w="1928474">
                  <a:moveTo>
                    <a:pt x="83099" y="0"/>
                  </a:moveTo>
                  <a:lnTo>
                    <a:pt x="1845374" y="0"/>
                  </a:lnTo>
                  <a:cubicBezTo>
                    <a:pt x="1867414" y="0"/>
                    <a:pt x="1888550" y="8755"/>
                    <a:pt x="1904135" y="24339"/>
                  </a:cubicBezTo>
                  <a:cubicBezTo>
                    <a:pt x="1919719" y="39923"/>
                    <a:pt x="1928474" y="61060"/>
                    <a:pt x="1928474" y="83099"/>
                  </a:cubicBezTo>
                  <a:lnTo>
                    <a:pt x="1928474" y="124160"/>
                  </a:lnTo>
                  <a:cubicBezTo>
                    <a:pt x="1928474" y="146199"/>
                    <a:pt x="1919719" y="167336"/>
                    <a:pt x="1904135" y="182920"/>
                  </a:cubicBezTo>
                  <a:cubicBezTo>
                    <a:pt x="1888550" y="198504"/>
                    <a:pt x="1867414" y="207259"/>
                    <a:pt x="1845374" y="207259"/>
                  </a:cubicBezTo>
                  <a:lnTo>
                    <a:pt x="83099" y="207259"/>
                  </a:lnTo>
                  <a:cubicBezTo>
                    <a:pt x="61060" y="207259"/>
                    <a:pt x="39923" y="198504"/>
                    <a:pt x="24339" y="182920"/>
                  </a:cubicBezTo>
                  <a:cubicBezTo>
                    <a:pt x="8755" y="167336"/>
                    <a:pt x="0" y="146199"/>
                    <a:pt x="0" y="124160"/>
                  </a:cubicBezTo>
                  <a:lnTo>
                    <a:pt x="0" y="83099"/>
                  </a:lnTo>
                  <a:cubicBezTo>
                    <a:pt x="0" y="61060"/>
                    <a:pt x="8755" y="39923"/>
                    <a:pt x="24339" y="24339"/>
                  </a:cubicBezTo>
                  <a:cubicBezTo>
                    <a:pt x="39923" y="8755"/>
                    <a:pt x="61060" y="0"/>
                    <a:pt x="8309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76200"/>
              <a:ext cx="1928474" cy="2834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319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7234617" y="9103482"/>
            <a:ext cx="8606079" cy="686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7"/>
              </a:lnSpc>
            </a:pPr>
            <a:r>
              <a:rPr lang="en-US" sz="4069">
                <a:solidFill>
                  <a:srgbClr val="3B3B3B"/>
                </a:solidFill>
                <a:latin typeface="Bellaboo"/>
                <a:ea typeface="Bellaboo"/>
                <a:cs typeface="Bellaboo"/>
                <a:sym typeface="Bellaboo"/>
              </a:rPr>
              <a:t>Análisis y Evaluación de Soluciones Informáticas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C1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307117"/>
            <a:ext cx="5023373" cy="10901235"/>
            <a:chOff x="0" y="0"/>
            <a:chExt cx="1323028" cy="287110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3028" cy="2871107"/>
            </a:xfrm>
            <a:custGeom>
              <a:avLst/>
              <a:gdLst/>
              <a:ahLst/>
              <a:cxnLst/>
              <a:rect r="r" b="b" t="t" l="l"/>
              <a:pathLst>
                <a:path h="2871107" w="1323028">
                  <a:moveTo>
                    <a:pt x="0" y="0"/>
                  </a:moveTo>
                  <a:lnTo>
                    <a:pt x="1323028" y="0"/>
                  </a:lnTo>
                  <a:lnTo>
                    <a:pt x="1323028" y="2871107"/>
                  </a:lnTo>
                  <a:lnTo>
                    <a:pt x="0" y="287110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323028" cy="29092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-10800000">
            <a:off x="-5263627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10287000" y="0"/>
                </a:moveTo>
                <a:lnTo>
                  <a:pt x="0" y="0"/>
                </a:lnTo>
                <a:lnTo>
                  <a:pt x="0" y="10287000"/>
                </a:lnTo>
                <a:lnTo>
                  <a:pt x="10287000" y="1028700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7553106" y="4334927"/>
            <a:ext cx="8730090" cy="894625"/>
            <a:chOff x="0" y="0"/>
            <a:chExt cx="2022514" cy="20725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22514" cy="207259"/>
            </a:xfrm>
            <a:custGeom>
              <a:avLst/>
              <a:gdLst/>
              <a:ahLst/>
              <a:cxnLst/>
              <a:rect r="r" b="b" t="t" l="l"/>
              <a:pathLst>
                <a:path h="207259" w="2022514">
                  <a:moveTo>
                    <a:pt x="88681" y="0"/>
                  </a:moveTo>
                  <a:lnTo>
                    <a:pt x="1933833" y="0"/>
                  </a:lnTo>
                  <a:cubicBezTo>
                    <a:pt x="1957352" y="0"/>
                    <a:pt x="1979909" y="9343"/>
                    <a:pt x="1996540" y="25974"/>
                  </a:cubicBezTo>
                  <a:cubicBezTo>
                    <a:pt x="2013171" y="42605"/>
                    <a:pt x="2022514" y="65161"/>
                    <a:pt x="2022514" y="88681"/>
                  </a:cubicBezTo>
                  <a:lnTo>
                    <a:pt x="2022514" y="118578"/>
                  </a:lnTo>
                  <a:cubicBezTo>
                    <a:pt x="2022514" y="167555"/>
                    <a:pt x="1982810" y="207259"/>
                    <a:pt x="1933833" y="207259"/>
                  </a:cubicBezTo>
                  <a:lnTo>
                    <a:pt x="88681" y="207259"/>
                  </a:lnTo>
                  <a:cubicBezTo>
                    <a:pt x="65161" y="207259"/>
                    <a:pt x="42605" y="197916"/>
                    <a:pt x="25974" y="181285"/>
                  </a:cubicBezTo>
                  <a:cubicBezTo>
                    <a:pt x="9343" y="164654"/>
                    <a:pt x="0" y="142098"/>
                    <a:pt x="0" y="118578"/>
                  </a:cubicBezTo>
                  <a:lnTo>
                    <a:pt x="0" y="88681"/>
                  </a:lnTo>
                  <a:cubicBezTo>
                    <a:pt x="0" y="39704"/>
                    <a:pt x="39704" y="0"/>
                    <a:pt x="8868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76200"/>
              <a:ext cx="2022514" cy="2834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31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6173229" y="839214"/>
            <a:ext cx="11086071" cy="17622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3"/>
              </a:lnSpc>
            </a:pPr>
            <a:r>
              <a:rPr lang="en-US" b="true" sz="6508" spc="-403">
                <a:solidFill>
                  <a:srgbClr val="3B3B3B"/>
                </a:solidFill>
                <a:latin typeface="Black Mango Bold"/>
                <a:ea typeface="Black Mango Bold"/>
                <a:cs typeface="Black Mango Bold"/>
                <a:sym typeface="Black Mango Bold"/>
              </a:rPr>
              <a:t>Competencias del Perfil de Egreso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173229" y="2778721"/>
            <a:ext cx="11086071" cy="414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b="true" sz="2433">
                <a:solidFill>
                  <a:srgbClr val="3B3B3B"/>
                </a:solidFill>
                <a:latin typeface="DM Sans Bold"/>
                <a:ea typeface="DM Sans Bold"/>
                <a:cs typeface="DM Sans Bold"/>
                <a:sym typeface="DM Sans Bold"/>
              </a:rPr>
              <a:t>RELACIÓN CON EL PERFIL DE EGRESO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272208" y="3345568"/>
            <a:ext cx="8888114" cy="760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68"/>
              </a:lnSpc>
            </a:pPr>
            <a:r>
              <a:rPr lang="en-US" b="true" sz="4548" spc="-282">
                <a:solidFill>
                  <a:srgbClr val="3B3B3B"/>
                </a:solidFill>
                <a:latin typeface="Black Mango Bold"/>
                <a:ea typeface="Black Mango Bold"/>
                <a:cs typeface="Black Mango Bold"/>
                <a:sym typeface="Black Mango Bold"/>
              </a:rPr>
              <a:t>Competencias: 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7553106" y="5489434"/>
            <a:ext cx="8730090" cy="894625"/>
            <a:chOff x="0" y="0"/>
            <a:chExt cx="2022514" cy="20725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022514" cy="207259"/>
            </a:xfrm>
            <a:custGeom>
              <a:avLst/>
              <a:gdLst/>
              <a:ahLst/>
              <a:cxnLst/>
              <a:rect r="r" b="b" t="t" l="l"/>
              <a:pathLst>
                <a:path h="207259" w="2022514">
                  <a:moveTo>
                    <a:pt x="88681" y="0"/>
                  </a:moveTo>
                  <a:lnTo>
                    <a:pt x="1933833" y="0"/>
                  </a:lnTo>
                  <a:cubicBezTo>
                    <a:pt x="1957352" y="0"/>
                    <a:pt x="1979909" y="9343"/>
                    <a:pt x="1996540" y="25974"/>
                  </a:cubicBezTo>
                  <a:cubicBezTo>
                    <a:pt x="2013171" y="42605"/>
                    <a:pt x="2022514" y="65161"/>
                    <a:pt x="2022514" y="88681"/>
                  </a:cubicBezTo>
                  <a:lnTo>
                    <a:pt x="2022514" y="118578"/>
                  </a:lnTo>
                  <a:cubicBezTo>
                    <a:pt x="2022514" y="167555"/>
                    <a:pt x="1982810" y="207259"/>
                    <a:pt x="1933833" y="207259"/>
                  </a:cubicBezTo>
                  <a:lnTo>
                    <a:pt x="88681" y="207259"/>
                  </a:lnTo>
                  <a:cubicBezTo>
                    <a:pt x="65161" y="207259"/>
                    <a:pt x="42605" y="197916"/>
                    <a:pt x="25974" y="181285"/>
                  </a:cubicBezTo>
                  <a:cubicBezTo>
                    <a:pt x="9343" y="164654"/>
                    <a:pt x="0" y="142098"/>
                    <a:pt x="0" y="118578"/>
                  </a:cubicBezTo>
                  <a:lnTo>
                    <a:pt x="0" y="88681"/>
                  </a:lnTo>
                  <a:cubicBezTo>
                    <a:pt x="0" y="39704"/>
                    <a:pt x="39704" y="0"/>
                    <a:pt x="8868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76200"/>
              <a:ext cx="2022514" cy="2834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31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7553106" y="6643941"/>
            <a:ext cx="8730090" cy="894625"/>
            <a:chOff x="0" y="0"/>
            <a:chExt cx="2022514" cy="20725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022514" cy="207259"/>
            </a:xfrm>
            <a:custGeom>
              <a:avLst/>
              <a:gdLst/>
              <a:ahLst/>
              <a:cxnLst/>
              <a:rect r="r" b="b" t="t" l="l"/>
              <a:pathLst>
                <a:path h="207259" w="2022514">
                  <a:moveTo>
                    <a:pt x="88681" y="0"/>
                  </a:moveTo>
                  <a:lnTo>
                    <a:pt x="1933833" y="0"/>
                  </a:lnTo>
                  <a:cubicBezTo>
                    <a:pt x="1957352" y="0"/>
                    <a:pt x="1979909" y="9343"/>
                    <a:pt x="1996540" y="25974"/>
                  </a:cubicBezTo>
                  <a:cubicBezTo>
                    <a:pt x="2013171" y="42605"/>
                    <a:pt x="2022514" y="65161"/>
                    <a:pt x="2022514" y="88681"/>
                  </a:cubicBezTo>
                  <a:lnTo>
                    <a:pt x="2022514" y="118578"/>
                  </a:lnTo>
                  <a:cubicBezTo>
                    <a:pt x="2022514" y="167555"/>
                    <a:pt x="1982810" y="207259"/>
                    <a:pt x="1933833" y="207259"/>
                  </a:cubicBezTo>
                  <a:lnTo>
                    <a:pt x="88681" y="207259"/>
                  </a:lnTo>
                  <a:cubicBezTo>
                    <a:pt x="65161" y="207259"/>
                    <a:pt x="42605" y="197916"/>
                    <a:pt x="25974" y="181285"/>
                  </a:cubicBezTo>
                  <a:cubicBezTo>
                    <a:pt x="9343" y="164654"/>
                    <a:pt x="0" y="142098"/>
                    <a:pt x="0" y="118578"/>
                  </a:cubicBezTo>
                  <a:lnTo>
                    <a:pt x="0" y="88681"/>
                  </a:lnTo>
                  <a:cubicBezTo>
                    <a:pt x="0" y="39704"/>
                    <a:pt x="39704" y="0"/>
                    <a:pt x="8868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76200"/>
              <a:ext cx="2022514" cy="2834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31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7885943" y="4464567"/>
            <a:ext cx="8064415" cy="733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7"/>
              </a:lnSpc>
            </a:pPr>
            <a:r>
              <a:rPr lang="en-US" sz="4319">
                <a:solidFill>
                  <a:srgbClr val="3B3B3B"/>
                </a:solidFill>
                <a:latin typeface="Bellaboo"/>
                <a:ea typeface="Bellaboo"/>
                <a:cs typeface="Bellaboo"/>
                <a:sym typeface="Bellaboo"/>
              </a:rPr>
              <a:t>Desarrollar soluciones de software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885943" y="5619074"/>
            <a:ext cx="8064415" cy="733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7"/>
              </a:lnSpc>
            </a:pPr>
            <a:r>
              <a:rPr lang="en-US" sz="4319">
                <a:solidFill>
                  <a:srgbClr val="3B3B3B"/>
                </a:solidFill>
                <a:latin typeface="Bellaboo"/>
                <a:ea typeface="Bellaboo"/>
                <a:cs typeface="Bellaboo"/>
                <a:sym typeface="Bellaboo"/>
              </a:rPr>
              <a:t>realizar pruebas de certificación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885943" y="6773582"/>
            <a:ext cx="8064415" cy="733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7"/>
              </a:lnSpc>
            </a:pPr>
            <a:r>
              <a:rPr lang="en-US" sz="4319">
                <a:solidFill>
                  <a:srgbClr val="3B3B3B"/>
                </a:solidFill>
                <a:latin typeface="Bellaboo"/>
                <a:ea typeface="Bellaboo"/>
                <a:cs typeface="Bellaboo"/>
                <a:sym typeface="Bellaboo"/>
              </a:rPr>
              <a:t>gestionar proyectos informáticos</a:t>
            </a:r>
          </a:p>
        </p:txBody>
      </p:sp>
      <p:sp>
        <p:nvSpPr>
          <p:cNvPr name="Freeform 21" id="21"/>
          <p:cNvSpPr/>
          <p:nvPr/>
        </p:nvSpPr>
        <p:spPr>
          <a:xfrm flipH="true" flipV="false" rot="0">
            <a:off x="14037373" y="443589"/>
            <a:ext cx="4491645" cy="300374"/>
          </a:xfrm>
          <a:custGeom>
            <a:avLst/>
            <a:gdLst/>
            <a:ahLst/>
            <a:cxnLst/>
            <a:rect r="r" b="b" t="t" l="l"/>
            <a:pathLst>
              <a:path h="300374" w="4491645">
                <a:moveTo>
                  <a:pt x="4491645" y="0"/>
                </a:moveTo>
                <a:lnTo>
                  <a:pt x="0" y="0"/>
                </a:lnTo>
                <a:lnTo>
                  <a:pt x="0" y="300375"/>
                </a:lnTo>
                <a:lnTo>
                  <a:pt x="4491645" y="300375"/>
                </a:lnTo>
                <a:lnTo>
                  <a:pt x="449164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7553106" y="7798449"/>
            <a:ext cx="8730090" cy="894625"/>
            <a:chOff x="0" y="0"/>
            <a:chExt cx="2022514" cy="207259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022514" cy="207259"/>
            </a:xfrm>
            <a:custGeom>
              <a:avLst/>
              <a:gdLst/>
              <a:ahLst/>
              <a:cxnLst/>
              <a:rect r="r" b="b" t="t" l="l"/>
              <a:pathLst>
                <a:path h="207259" w="2022514">
                  <a:moveTo>
                    <a:pt x="88681" y="0"/>
                  </a:moveTo>
                  <a:lnTo>
                    <a:pt x="1933833" y="0"/>
                  </a:lnTo>
                  <a:cubicBezTo>
                    <a:pt x="1957352" y="0"/>
                    <a:pt x="1979909" y="9343"/>
                    <a:pt x="1996540" y="25974"/>
                  </a:cubicBezTo>
                  <a:cubicBezTo>
                    <a:pt x="2013171" y="42605"/>
                    <a:pt x="2022514" y="65161"/>
                    <a:pt x="2022514" y="88681"/>
                  </a:cubicBezTo>
                  <a:lnTo>
                    <a:pt x="2022514" y="118578"/>
                  </a:lnTo>
                  <a:cubicBezTo>
                    <a:pt x="2022514" y="167555"/>
                    <a:pt x="1982810" y="207259"/>
                    <a:pt x="1933833" y="207259"/>
                  </a:cubicBezTo>
                  <a:lnTo>
                    <a:pt x="88681" y="207259"/>
                  </a:lnTo>
                  <a:cubicBezTo>
                    <a:pt x="65161" y="207259"/>
                    <a:pt x="42605" y="197916"/>
                    <a:pt x="25974" y="181285"/>
                  </a:cubicBezTo>
                  <a:cubicBezTo>
                    <a:pt x="9343" y="164654"/>
                    <a:pt x="0" y="142098"/>
                    <a:pt x="0" y="118578"/>
                  </a:cubicBezTo>
                  <a:lnTo>
                    <a:pt x="0" y="88681"/>
                  </a:lnTo>
                  <a:cubicBezTo>
                    <a:pt x="0" y="39704"/>
                    <a:pt x="39704" y="0"/>
                    <a:pt x="8868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76200"/>
              <a:ext cx="2022514" cy="2834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319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7553106" y="8952956"/>
            <a:ext cx="8730090" cy="894625"/>
            <a:chOff x="0" y="0"/>
            <a:chExt cx="2022514" cy="207259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022514" cy="207259"/>
            </a:xfrm>
            <a:custGeom>
              <a:avLst/>
              <a:gdLst/>
              <a:ahLst/>
              <a:cxnLst/>
              <a:rect r="r" b="b" t="t" l="l"/>
              <a:pathLst>
                <a:path h="207259" w="2022514">
                  <a:moveTo>
                    <a:pt x="88681" y="0"/>
                  </a:moveTo>
                  <a:lnTo>
                    <a:pt x="1933833" y="0"/>
                  </a:lnTo>
                  <a:cubicBezTo>
                    <a:pt x="1957352" y="0"/>
                    <a:pt x="1979909" y="9343"/>
                    <a:pt x="1996540" y="25974"/>
                  </a:cubicBezTo>
                  <a:cubicBezTo>
                    <a:pt x="2013171" y="42605"/>
                    <a:pt x="2022514" y="65161"/>
                    <a:pt x="2022514" y="88681"/>
                  </a:cubicBezTo>
                  <a:lnTo>
                    <a:pt x="2022514" y="118578"/>
                  </a:lnTo>
                  <a:cubicBezTo>
                    <a:pt x="2022514" y="167555"/>
                    <a:pt x="1982810" y="207259"/>
                    <a:pt x="1933833" y="207259"/>
                  </a:cubicBezTo>
                  <a:lnTo>
                    <a:pt x="88681" y="207259"/>
                  </a:lnTo>
                  <a:cubicBezTo>
                    <a:pt x="65161" y="207259"/>
                    <a:pt x="42605" y="197916"/>
                    <a:pt x="25974" y="181285"/>
                  </a:cubicBezTo>
                  <a:cubicBezTo>
                    <a:pt x="9343" y="164654"/>
                    <a:pt x="0" y="142098"/>
                    <a:pt x="0" y="118578"/>
                  </a:cubicBezTo>
                  <a:lnTo>
                    <a:pt x="0" y="88681"/>
                  </a:lnTo>
                  <a:cubicBezTo>
                    <a:pt x="0" y="39704"/>
                    <a:pt x="39704" y="0"/>
                    <a:pt x="8868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76200"/>
              <a:ext cx="2022514" cy="2834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319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7885943" y="7928089"/>
            <a:ext cx="8064415" cy="733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7"/>
              </a:lnSpc>
            </a:pPr>
            <a:r>
              <a:rPr lang="en-US" sz="4319">
                <a:solidFill>
                  <a:srgbClr val="3B3B3B"/>
                </a:solidFill>
                <a:latin typeface="Bellaboo"/>
                <a:ea typeface="Bellaboo"/>
                <a:cs typeface="Bellaboo"/>
                <a:sym typeface="Bellaboo"/>
              </a:rPr>
              <a:t>construir modelos de datos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885943" y="9082596"/>
            <a:ext cx="8064415" cy="733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7"/>
              </a:lnSpc>
            </a:pPr>
            <a:r>
              <a:rPr lang="en-US" sz="4319">
                <a:solidFill>
                  <a:srgbClr val="3B3B3B"/>
                </a:solidFill>
                <a:latin typeface="Bellaboo"/>
                <a:ea typeface="Bellaboo"/>
                <a:cs typeface="Bellaboo"/>
                <a:sym typeface="Bellaboo"/>
              </a:rPr>
              <a:t>implementar soluciones sistémicas.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1860361" y="-1678366"/>
            <a:ext cx="22008723" cy="3086100"/>
            <a:chOff x="0" y="0"/>
            <a:chExt cx="5796536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796536" cy="812800"/>
            </a:xfrm>
            <a:custGeom>
              <a:avLst/>
              <a:gdLst/>
              <a:ahLst/>
              <a:cxnLst/>
              <a:rect r="r" b="b" t="t" l="l"/>
              <a:pathLst>
                <a:path h="812800" w="5796536">
                  <a:moveTo>
                    <a:pt x="0" y="0"/>
                  </a:moveTo>
                  <a:lnTo>
                    <a:pt x="5796536" y="0"/>
                  </a:lnTo>
                  <a:lnTo>
                    <a:pt x="579653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AB8A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5796536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5400000">
            <a:off x="-559980" y="-18000226"/>
            <a:ext cx="19407960" cy="19407960"/>
          </a:xfrm>
          <a:custGeom>
            <a:avLst/>
            <a:gdLst/>
            <a:ahLst/>
            <a:cxnLst/>
            <a:rect r="r" b="b" t="t" l="l"/>
            <a:pathLst>
              <a:path h="19407960" w="19407960">
                <a:moveTo>
                  <a:pt x="0" y="0"/>
                </a:moveTo>
                <a:lnTo>
                  <a:pt x="19407960" y="0"/>
                </a:lnTo>
                <a:lnTo>
                  <a:pt x="19407960" y="19407960"/>
                </a:lnTo>
                <a:lnTo>
                  <a:pt x="0" y="194079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3000"/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35194" y="2025972"/>
            <a:ext cx="10399829" cy="920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64"/>
              </a:lnSpc>
            </a:pPr>
            <a:r>
              <a:rPr lang="en-US" sz="6728" spc="-417" b="true">
                <a:solidFill>
                  <a:srgbClr val="3B3B3B"/>
                </a:solidFill>
                <a:latin typeface="Black Mango Bold"/>
                <a:ea typeface="Black Mango Bold"/>
                <a:cs typeface="Black Mango Bold"/>
                <a:sym typeface="Black Mango Bold"/>
              </a:rPr>
              <a:t>Factibilidad del Proyecto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02956" y="2957552"/>
            <a:ext cx="10068774" cy="1111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7"/>
              </a:lnSpc>
            </a:pPr>
            <a:r>
              <a:rPr lang="en-US" sz="6498">
                <a:solidFill>
                  <a:srgbClr val="86947F"/>
                </a:solidFill>
                <a:latin typeface="Bellaboo"/>
                <a:ea typeface="Bellaboo"/>
                <a:cs typeface="Bellaboo"/>
                <a:sym typeface="Bellaboo"/>
              </a:rPr>
              <a:t>Duración del Semestre: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70718" y="4153161"/>
            <a:ext cx="16879733" cy="1140755"/>
            <a:chOff x="0" y="0"/>
            <a:chExt cx="4894860" cy="33080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94861" cy="330801"/>
            </a:xfrm>
            <a:custGeom>
              <a:avLst/>
              <a:gdLst/>
              <a:ahLst/>
              <a:cxnLst/>
              <a:rect r="r" b="b" t="t" l="l"/>
              <a:pathLst>
                <a:path h="330801" w="4894861">
                  <a:moveTo>
                    <a:pt x="45865" y="0"/>
                  </a:moveTo>
                  <a:lnTo>
                    <a:pt x="4848995" y="0"/>
                  </a:lnTo>
                  <a:cubicBezTo>
                    <a:pt x="4874326" y="0"/>
                    <a:pt x="4894861" y="20535"/>
                    <a:pt x="4894861" y="45865"/>
                  </a:cubicBezTo>
                  <a:lnTo>
                    <a:pt x="4894861" y="284936"/>
                  </a:lnTo>
                  <a:cubicBezTo>
                    <a:pt x="4894861" y="297100"/>
                    <a:pt x="4890028" y="308766"/>
                    <a:pt x="4881427" y="317367"/>
                  </a:cubicBezTo>
                  <a:cubicBezTo>
                    <a:pt x="4872825" y="325969"/>
                    <a:pt x="4861159" y="330801"/>
                    <a:pt x="4848995" y="330801"/>
                  </a:cubicBezTo>
                  <a:lnTo>
                    <a:pt x="45865" y="330801"/>
                  </a:lnTo>
                  <a:cubicBezTo>
                    <a:pt x="20535" y="330801"/>
                    <a:pt x="0" y="310267"/>
                    <a:pt x="0" y="284936"/>
                  </a:cubicBezTo>
                  <a:lnTo>
                    <a:pt x="0" y="45865"/>
                  </a:lnTo>
                  <a:cubicBezTo>
                    <a:pt x="0" y="20535"/>
                    <a:pt x="20535" y="0"/>
                    <a:pt x="45865" y="0"/>
                  </a:cubicBezTo>
                  <a:close/>
                </a:path>
              </a:pathLst>
            </a:custGeom>
            <a:solidFill>
              <a:srgbClr val="AAB8A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4894860" cy="3879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35194" y="6599528"/>
            <a:ext cx="16815257" cy="1133825"/>
            <a:chOff x="0" y="0"/>
            <a:chExt cx="4876163" cy="32879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76163" cy="328792"/>
            </a:xfrm>
            <a:custGeom>
              <a:avLst/>
              <a:gdLst/>
              <a:ahLst/>
              <a:cxnLst/>
              <a:rect r="r" b="b" t="t" l="l"/>
              <a:pathLst>
                <a:path h="328792" w="4876163">
                  <a:moveTo>
                    <a:pt x="46041" y="0"/>
                  </a:moveTo>
                  <a:lnTo>
                    <a:pt x="4830122" y="0"/>
                  </a:lnTo>
                  <a:cubicBezTo>
                    <a:pt x="4842333" y="0"/>
                    <a:pt x="4854044" y="4851"/>
                    <a:pt x="4862678" y="13485"/>
                  </a:cubicBezTo>
                  <a:cubicBezTo>
                    <a:pt x="4871312" y="22119"/>
                    <a:pt x="4876163" y="33830"/>
                    <a:pt x="4876163" y="46041"/>
                  </a:cubicBezTo>
                  <a:lnTo>
                    <a:pt x="4876163" y="282751"/>
                  </a:lnTo>
                  <a:cubicBezTo>
                    <a:pt x="4876163" y="294961"/>
                    <a:pt x="4871312" y="306672"/>
                    <a:pt x="4862678" y="315306"/>
                  </a:cubicBezTo>
                  <a:cubicBezTo>
                    <a:pt x="4854044" y="323941"/>
                    <a:pt x="4842333" y="328792"/>
                    <a:pt x="4830122" y="328792"/>
                  </a:cubicBezTo>
                  <a:lnTo>
                    <a:pt x="46041" y="328792"/>
                  </a:lnTo>
                  <a:cubicBezTo>
                    <a:pt x="33830" y="328792"/>
                    <a:pt x="22119" y="323941"/>
                    <a:pt x="13485" y="315306"/>
                  </a:cubicBezTo>
                  <a:cubicBezTo>
                    <a:pt x="4851" y="306672"/>
                    <a:pt x="0" y="294961"/>
                    <a:pt x="0" y="282751"/>
                  </a:cubicBezTo>
                  <a:lnTo>
                    <a:pt x="0" y="46041"/>
                  </a:lnTo>
                  <a:cubicBezTo>
                    <a:pt x="0" y="33830"/>
                    <a:pt x="4851" y="22119"/>
                    <a:pt x="13485" y="13485"/>
                  </a:cubicBezTo>
                  <a:cubicBezTo>
                    <a:pt x="22119" y="4851"/>
                    <a:pt x="33830" y="0"/>
                    <a:pt x="46041" y="0"/>
                  </a:cubicBezTo>
                  <a:close/>
                </a:path>
              </a:pathLst>
            </a:custGeom>
            <a:solidFill>
              <a:srgbClr val="AAB8A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4876163" cy="3859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35194" y="8896608"/>
            <a:ext cx="16815257" cy="1140398"/>
            <a:chOff x="0" y="0"/>
            <a:chExt cx="4876163" cy="33069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876163" cy="330698"/>
            </a:xfrm>
            <a:custGeom>
              <a:avLst/>
              <a:gdLst/>
              <a:ahLst/>
              <a:cxnLst/>
              <a:rect r="r" b="b" t="t" l="l"/>
              <a:pathLst>
                <a:path h="330698" w="4876163">
                  <a:moveTo>
                    <a:pt x="46041" y="0"/>
                  </a:moveTo>
                  <a:lnTo>
                    <a:pt x="4830122" y="0"/>
                  </a:lnTo>
                  <a:cubicBezTo>
                    <a:pt x="4842333" y="0"/>
                    <a:pt x="4854044" y="4851"/>
                    <a:pt x="4862678" y="13485"/>
                  </a:cubicBezTo>
                  <a:cubicBezTo>
                    <a:pt x="4871312" y="22119"/>
                    <a:pt x="4876163" y="33830"/>
                    <a:pt x="4876163" y="46041"/>
                  </a:cubicBezTo>
                  <a:lnTo>
                    <a:pt x="4876163" y="284657"/>
                  </a:lnTo>
                  <a:cubicBezTo>
                    <a:pt x="4876163" y="296868"/>
                    <a:pt x="4871312" y="308578"/>
                    <a:pt x="4862678" y="317213"/>
                  </a:cubicBezTo>
                  <a:cubicBezTo>
                    <a:pt x="4854044" y="325847"/>
                    <a:pt x="4842333" y="330698"/>
                    <a:pt x="4830122" y="330698"/>
                  </a:cubicBezTo>
                  <a:lnTo>
                    <a:pt x="46041" y="330698"/>
                  </a:lnTo>
                  <a:cubicBezTo>
                    <a:pt x="33830" y="330698"/>
                    <a:pt x="22119" y="325847"/>
                    <a:pt x="13485" y="317213"/>
                  </a:cubicBezTo>
                  <a:cubicBezTo>
                    <a:pt x="4851" y="308578"/>
                    <a:pt x="0" y="296868"/>
                    <a:pt x="0" y="284657"/>
                  </a:cubicBezTo>
                  <a:lnTo>
                    <a:pt x="0" y="46041"/>
                  </a:lnTo>
                  <a:cubicBezTo>
                    <a:pt x="0" y="33830"/>
                    <a:pt x="4851" y="22119"/>
                    <a:pt x="13485" y="13485"/>
                  </a:cubicBezTo>
                  <a:cubicBezTo>
                    <a:pt x="22119" y="4851"/>
                    <a:pt x="33830" y="0"/>
                    <a:pt x="46041" y="0"/>
                  </a:cubicBezTo>
                  <a:close/>
                </a:path>
              </a:pathLst>
            </a:custGeom>
            <a:solidFill>
              <a:srgbClr val="AAB8A3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4876163" cy="3878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053821" y="4277593"/>
            <a:ext cx="16205479" cy="771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33"/>
              </a:lnSpc>
            </a:pPr>
            <a:r>
              <a:rPr lang="en-US" b="true" sz="2238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EL PROYECTO ESTÁ DISEÑADO PARA COMPLETARSE DENTRO DEL SEMESTRE, CON UN CRONOGRAMA DE 18 SEMANAS BIEN PLANIFICADO.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18297" y="6723961"/>
            <a:ext cx="16141003" cy="771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33"/>
              </a:lnSpc>
            </a:pPr>
            <a:r>
              <a:rPr lang="en-US" b="true" sz="2238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LAS HORAS DISPONIBLES SON SUFICIENTES, Y LA METODOLOGÍA TRADICIONAL PERMITE UN USO EFICIENTE DE ESTE TIEMPO.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18297" y="9021040"/>
            <a:ext cx="16141003" cy="771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33"/>
              </a:lnSpc>
            </a:pPr>
            <a:r>
              <a:rPr lang="en-US" b="true" sz="2238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STODOS LOS RECURSOS (SOFTWARE DE GESTIÓN, DESARROLLO, PRUEBAS, ETC.) ESTÁN DISPONIBLES SIN NECESIDAD DE ADQUIRIR NUEVOS MATERIALES.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35194" y="5402151"/>
            <a:ext cx="10068774" cy="1111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7"/>
              </a:lnSpc>
            </a:pPr>
            <a:r>
              <a:rPr lang="en-US" sz="6498">
                <a:solidFill>
                  <a:srgbClr val="86947F"/>
                </a:solidFill>
                <a:latin typeface="Bellaboo"/>
                <a:ea typeface="Bellaboo"/>
                <a:cs typeface="Bellaboo"/>
                <a:sym typeface="Bellaboo"/>
              </a:rPr>
              <a:t>Horas Asignadas a la Asignatura: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35194" y="7841589"/>
            <a:ext cx="10068774" cy="1111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7"/>
              </a:lnSpc>
            </a:pPr>
            <a:r>
              <a:rPr lang="en-US" sz="6498">
                <a:solidFill>
                  <a:srgbClr val="86947F"/>
                </a:solidFill>
                <a:latin typeface="Bellaboo"/>
                <a:ea typeface="Bellaboo"/>
                <a:cs typeface="Bellaboo"/>
                <a:sym typeface="Bellaboo"/>
              </a:rPr>
              <a:t>Materiales Requeridos: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1860361" y="-1678366"/>
            <a:ext cx="22008723" cy="3086100"/>
            <a:chOff x="0" y="0"/>
            <a:chExt cx="5796536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796536" cy="812800"/>
            </a:xfrm>
            <a:custGeom>
              <a:avLst/>
              <a:gdLst/>
              <a:ahLst/>
              <a:cxnLst/>
              <a:rect r="r" b="b" t="t" l="l"/>
              <a:pathLst>
                <a:path h="812800" w="5796536">
                  <a:moveTo>
                    <a:pt x="0" y="0"/>
                  </a:moveTo>
                  <a:lnTo>
                    <a:pt x="5796536" y="0"/>
                  </a:lnTo>
                  <a:lnTo>
                    <a:pt x="579653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AB8A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5796536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5400000">
            <a:off x="-559980" y="-18000226"/>
            <a:ext cx="19407960" cy="19407960"/>
          </a:xfrm>
          <a:custGeom>
            <a:avLst/>
            <a:gdLst/>
            <a:ahLst/>
            <a:cxnLst/>
            <a:rect r="r" b="b" t="t" l="l"/>
            <a:pathLst>
              <a:path h="19407960" w="19407960">
                <a:moveTo>
                  <a:pt x="0" y="0"/>
                </a:moveTo>
                <a:lnTo>
                  <a:pt x="19407960" y="0"/>
                </a:lnTo>
                <a:lnTo>
                  <a:pt x="19407960" y="19407960"/>
                </a:lnTo>
                <a:lnTo>
                  <a:pt x="0" y="194079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3000"/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35194" y="1894338"/>
            <a:ext cx="10399829" cy="920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64"/>
              </a:lnSpc>
            </a:pPr>
            <a:r>
              <a:rPr lang="en-US" sz="6728" spc="-417" b="true">
                <a:solidFill>
                  <a:srgbClr val="3B3B3B"/>
                </a:solidFill>
                <a:latin typeface="Black Mango Bold"/>
                <a:ea typeface="Black Mango Bold"/>
                <a:cs typeface="Black Mango Bold"/>
                <a:sym typeface="Black Mango Bold"/>
              </a:rPr>
              <a:t>Factibilidad del Proyecto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02956" y="2948027"/>
            <a:ext cx="10068774" cy="1111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7"/>
              </a:lnSpc>
            </a:pPr>
            <a:r>
              <a:rPr lang="en-US" sz="6498">
                <a:solidFill>
                  <a:srgbClr val="86947F"/>
                </a:solidFill>
                <a:latin typeface="Bellaboo"/>
                <a:ea typeface="Bellaboo"/>
                <a:cs typeface="Bellaboo"/>
                <a:sym typeface="Bellaboo"/>
              </a:rPr>
              <a:t>Factores Externos Favorables: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70718" y="4143636"/>
            <a:ext cx="15140616" cy="1140755"/>
            <a:chOff x="0" y="0"/>
            <a:chExt cx="4390544" cy="33080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390544" cy="330801"/>
            </a:xfrm>
            <a:custGeom>
              <a:avLst/>
              <a:gdLst/>
              <a:ahLst/>
              <a:cxnLst/>
              <a:rect r="r" b="b" t="t" l="l"/>
              <a:pathLst>
                <a:path h="330801" w="4390544">
                  <a:moveTo>
                    <a:pt x="51133" y="0"/>
                  </a:moveTo>
                  <a:lnTo>
                    <a:pt x="4339410" y="0"/>
                  </a:lnTo>
                  <a:cubicBezTo>
                    <a:pt x="4352972" y="0"/>
                    <a:pt x="4365978" y="5387"/>
                    <a:pt x="4375567" y="14977"/>
                  </a:cubicBezTo>
                  <a:cubicBezTo>
                    <a:pt x="4385156" y="24566"/>
                    <a:pt x="4390544" y="37572"/>
                    <a:pt x="4390544" y="51133"/>
                  </a:cubicBezTo>
                  <a:lnTo>
                    <a:pt x="4390544" y="279668"/>
                  </a:lnTo>
                  <a:cubicBezTo>
                    <a:pt x="4390544" y="293229"/>
                    <a:pt x="4385156" y="306235"/>
                    <a:pt x="4375567" y="315824"/>
                  </a:cubicBezTo>
                  <a:cubicBezTo>
                    <a:pt x="4365978" y="325414"/>
                    <a:pt x="4352972" y="330801"/>
                    <a:pt x="4339410" y="330801"/>
                  </a:cubicBezTo>
                  <a:lnTo>
                    <a:pt x="51133" y="330801"/>
                  </a:lnTo>
                  <a:cubicBezTo>
                    <a:pt x="22893" y="330801"/>
                    <a:pt x="0" y="307908"/>
                    <a:pt x="0" y="279668"/>
                  </a:cubicBezTo>
                  <a:lnTo>
                    <a:pt x="0" y="51133"/>
                  </a:lnTo>
                  <a:cubicBezTo>
                    <a:pt x="0" y="37572"/>
                    <a:pt x="5387" y="24566"/>
                    <a:pt x="14977" y="14977"/>
                  </a:cubicBezTo>
                  <a:cubicBezTo>
                    <a:pt x="24566" y="5387"/>
                    <a:pt x="37572" y="0"/>
                    <a:pt x="51133" y="0"/>
                  </a:cubicBezTo>
                  <a:close/>
                </a:path>
              </a:pathLst>
            </a:custGeom>
            <a:solidFill>
              <a:srgbClr val="AAB8A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4390544" cy="3879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35194" y="6919917"/>
            <a:ext cx="15076140" cy="1228419"/>
            <a:chOff x="0" y="0"/>
            <a:chExt cx="4371846" cy="35622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371846" cy="356222"/>
            </a:xfrm>
            <a:custGeom>
              <a:avLst/>
              <a:gdLst/>
              <a:ahLst/>
              <a:cxnLst/>
              <a:rect r="r" b="b" t="t" l="l"/>
              <a:pathLst>
                <a:path h="356222" w="4371846">
                  <a:moveTo>
                    <a:pt x="51352" y="0"/>
                  </a:moveTo>
                  <a:lnTo>
                    <a:pt x="4320494" y="0"/>
                  </a:lnTo>
                  <a:cubicBezTo>
                    <a:pt x="4348855" y="0"/>
                    <a:pt x="4371846" y="22991"/>
                    <a:pt x="4371846" y="51352"/>
                  </a:cubicBezTo>
                  <a:lnTo>
                    <a:pt x="4371846" y="304870"/>
                  </a:lnTo>
                  <a:cubicBezTo>
                    <a:pt x="4371846" y="333231"/>
                    <a:pt x="4348855" y="356222"/>
                    <a:pt x="4320494" y="356222"/>
                  </a:cubicBezTo>
                  <a:lnTo>
                    <a:pt x="51352" y="356222"/>
                  </a:lnTo>
                  <a:cubicBezTo>
                    <a:pt x="22991" y="356222"/>
                    <a:pt x="0" y="333231"/>
                    <a:pt x="0" y="304870"/>
                  </a:cubicBezTo>
                  <a:lnTo>
                    <a:pt x="0" y="51352"/>
                  </a:lnTo>
                  <a:cubicBezTo>
                    <a:pt x="0" y="22991"/>
                    <a:pt x="22991" y="0"/>
                    <a:pt x="51352" y="0"/>
                  </a:cubicBezTo>
                  <a:close/>
                </a:path>
              </a:pathLst>
            </a:custGeom>
            <a:solidFill>
              <a:srgbClr val="AAB8A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4371846" cy="4133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35194" y="8688101"/>
            <a:ext cx="15076140" cy="1140398"/>
            <a:chOff x="0" y="0"/>
            <a:chExt cx="4371846" cy="33069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371846" cy="330698"/>
            </a:xfrm>
            <a:custGeom>
              <a:avLst/>
              <a:gdLst/>
              <a:ahLst/>
              <a:cxnLst/>
              <a:rect r="r" b="b" t="t" l="l"/>
              <a:pathLst>
                <a:path h="330698" w="4371846">
                  <a:moveTo>
                    <a:pt x="51352" y="0"/>
                  </a:moveTo>
                  <a:lnTo>
                    <a:pt x="4320494" y="0"/>
                  </a:lnTo>
                  <a:cubicBezTo>
                    <a:pt x="4348855" y="0"/>
                    <a:pt x="4371846" y="22991"/>
                    <a:pt x="4371846" y="51352"/>
                  </a:cubicBezTo>
                  <a:lnTo>
                    <a:pt x="4371846" y="279346"/>
                  </a:lnTo>
                  <a:cubicBezTo>
                    <a:pt x="4371846" y="307707"/>
                    <a:pt x="4348855" y="330698"/>
                    <a:pt x="4320494" y="330698"/>
                  </a:cubicBezTo>
                  <a:lnTo>
                    <a:pt x="51352" y="330698"/>
                  </a:lnTo>
                  <a:cubicBezTo>
                    <a:pt x="22991" y="330698"/>
                    <a:pt x="0" y="307707"/>
                    <a:pt x="0" y="279346"/>
                  </a:cubicBezTo>
                  <a:lnTo>
                    <a:pt x="0" y="51352"/>
                  </a:lnTo>
                  <a:cubicBezTo>
                    <a:pt x="0" y="22991"/>
                    <a:pt x="22991" y="0"/>
                    <a:pt x="51352" y="0"/>
                  </a:cubicBezTo>
                  <a:close/>
                </a:path>
              </a:pathLst>
            </a:custGeom>
            <a:solidFill>
              <a:srgbClr val="AAB8A3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4371846" cy="3878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053821" y="4268068"/>
            <a:ext cx="12198003" cy="771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33"/>
              </a:lnSpc>
            </a:pPr>
            <a:r>
              <a:rPr lang="en-US" b="true" sz="2238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LLA EXISTENCIA DE HERRAMIENTAS TECNOLÓGICAS ACCESIBLES Y EL CRECIENTE INTERÉS POR LA INCLUSIÓN EDUCATIVA FAVORECEN EL DESARROLLO DEL PROYECTO.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18297" y="7015775"/>
            <a:ext cx="14451083" cy="836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83294" indent="-241647" lvl="1">
              <a:lnSpc>
                <a:spcPts val="3447"/>
              </a:lnSpc>
              <a:buFont typeface="Arial"/>
              <a:buChar char="•"/>
            </a:pPr>
            <a:r>
              <a:rPr lang="en-US" b="true" sz="2238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RETO 1: DIFICULTAD EN LA RECOLECCIÓN DE DATOS ESPECÍFICOS SOBRE NECESIDADES DE USUARIOS.</a:t>
            </a:r>
          </a:p>
          <a:p>
            <a:pPr algn="just" marL="483294" indent="-241647" lvl="1">
              <a:lnSpc>
                <a:spcPts val="3447"/>
              </a:lnSpc>
              <a:buFont typeface="Arial"/>
              <a:buChar char="•"/>
            </a:pPr>
            <a:r>
              <a:rPr lang="en-US" b="true" sz="2238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SOLUCIÓN: COLABORACIÓN CON EXPERTOS EN ACCESIBILIDAD.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18297" y="8783958"/>
            <a:ext cx="12701091" cy="839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83294" indent="-241647" lvl="1">
              <a:lnSpc>
                <a:spcPts val="3424"/>
              </a:lnSpc>
              <a:buFont typeface="Arial"/>
              <a:buChar char="•"/>
            </a:pPr>
            <a:r>
              <a:rPr lang="en-US" b="true" sz="2238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RETO 2: POSIBLES PROBLEMAS EN LA GESTIÓN DEL TIEMPO.</a:t>
            </a:r>
          </a:p>
          <a:p>
            <a:pPr algn="just" marL="483294" indent="-241647" lvl="1">
              <a:lnSpc>
                <a:spcPts val="3424"/>
              </a:lnSpc>
              <a:buFont typeface="Arial"/>
              <a:buChar char="•"/>
            </a:pPr>
            <a:r>
              <a:rPr lang="en-US" b="true" sz="2238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SOLUCIÓN: USO DE HERRAMIENTAS DE GESTIÓN Y REVISIONES PERIÓDICAS.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35194" y="5756152"/>
            <a:ext cx="10068774" cy="1111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7"/>
              </a:lnSpc>
            </a:pPr>
            <a:r>
              <a:rPr lang="en-US" sz="6498">
                <a:solidFill>
                  <a:srgbClr val="86947F"/>
                </a:solidFill>
                <a:latin typeface="Bellaboo"/>
                <a:ea typeface="Bellaboo"/>
                <a:cs typeface="Bellaboo"/>
                <a:sym typeface="Bellaboo"/>
              </a:rPr>
              <a:t>Factores Externos y Soluciones: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1860361" y="-1678366"/>
            <a:ext cx="22008723" cy="3086100"/>
            <a:chOff x="0" y="0"/>
            <a:chExt cx="5796536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796536" cy="812800"/>
            </a:xfrm>
            <a:custGeom>
              <a:avLst/>
              <a:gdLst/>
              <a:ahLst/>
              <a:cxnLst/>
              <a:rect r="r" b="b" t="t" l="l"/>
              <a:pathLst>
                <a:path h="812800" w="5796536">
                  <a:moveTo>
                    <a:pt x="0" y="0"/>
                  </a:moveTo>
                  <a:lnTo>
                    <a:pt x="5796536" y="0"/>
                  </a:lnTo>
                  <a:lnTo>
                    <a:pt x="579653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AB8A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5796536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5400000">
            <a:off x="-559980" y="-18000226"/>
            <a:ext cx="19407960" cy="19407960"/>
          </a:xfrm>
          <a:custGeom>
            <a:avLst/>
            <a:gdLst/>
            <a:ahLst/>
            <a:cxnLst/>
            <a:rect r="r" b="b" t="t" l="l"/>
            <a:pathLst>
              <a:path h="19407960" w="19407960">
                <a:moveTo>
                  <a:pt x="0" y="0"/>
                </a:moveTo>
                <a:lnTo>
                  <a:pt x="19407960" y="0"/>
                </a:lnTo>
                <a:lnTo>
                  <a:pt x="19407960" y="19407960"/>
                </a:lnTo>
                <a:lnTo>
                  <a:pt x="0" y="194079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3000"/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35194" y="2025972"/>
            <a:ext cx="10399829" cy="920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64"/>
              </a:lnSpc>
            </a:pPr>
            <a:r>
              <a:rPr lang="en-US" sz="6728" spc="-417" b="true">
                <a:solidFill>
                  <a:srgbClr val="3B3B3B"/>
                </a:solidFill>
                <a:latin typeface="Black Mango Bold"/>
                <a:ea typeface="Black Mango Bold"/>
                <a:cs typeface="Black Mango Bold"/>
                <a:sym typeface="Black Mango Bold"/>
              </a:rPr>
              <a:t>Factibilidad del Proyecto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02956" y="3122080"/>
            <a:ext cx="10068774" cy="1111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7"/>
              </a:lnSpc>
            </a:pPr>
            <a:r>
              <a:rPr lang="en-US" sz="6498">
                <a:solidFill>
                  <a:srgbClr val="86947F"/>
                </a:solidFill>
                <a:latin typeface="Bellaboo"/>
                <a:ea typeface="Bellaboo"/>
                <a:cs typeface="Bellaboo"/>
                <a:sym typeface="Bellaboo"/>
              </a:rPr>
              <a:t>Técnica: 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70718" y="4317689"/>
            <a:ext cx="15454414" cy="1140755"/>
            <a:chOff x="0" y="0"/>
            <a:chExt cx="4481540" cy="33080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481540" cy="330801"/>
            </a:xfrm>
            <a:custGeom>
              <a:avLst/>
              <a:gdLst/>
              <a:ahLst/>
              <a:cxnLst/>
              <a:rect r="r" b="b" t="t" l="l"/>
              <a:pathLst>
                <a:path h="330801" w="4481540">
                  <a:moveTo>
                    <a:pt x="50095" y="0"/>
                  </a:moveTo>
                  <a:lnTo>
                    <a:pt x="4431445" y="0"/>
                  </a:lnTo>
                  <a:cubicBezTo>
                    <a:pt x="4444731" y="0"/>
                    <a:pt x="4457473" y="5278"/>
                    <a:pt x="4466868" y="14673"/>
                  </a:cubicBezTo>
                  <a:cubicBezTo>
                    <a:pt x="4476262" y="24067"/>
                    <a:pt x="4481540" y="36809"/>
                    <a:pt x="4481540" y="50095"/>
                  </a:cubicBezTo>
                  <a:lnTo>
                    <a:pt x="4481540" y="280706"/>
                  </a:lnTo>
                  <a:cubicBezTo>
                    <a:pt x="4481540" y="293992"/>
                    <a:pt x="4476262" y="306734"/>
                    <a:pt x="4466868" y="316129"/>
                  </a:cubicBezTo>
                  <a:cubicBezTo>
                    <a:pt x="4457473" y="325523"/>
                    <a:pt x="4444731" y="330801"/>
                    <a:pt x="4431445" y="330801"/>
                  </a:cubicBezTo>
                  <a:lnTo>
                    <a:pt x="50095" y="330801"/>
                  </a:lnTo>
                  <a:cubicBezTo>
                    <a:pt x="36809" y="330801"/>
                    <a:pt x="24067" y="325523"/>
                    <a:pt x="14673" y="316129"/>
                  </a:cubicBezTo>
                  <a:cubicBezTo>
                    <a:pt x="5278" y="306734"/>
                    <a:pt x="0" y="293992"/>
                    <a:pt x="0" y="280706"/>
                  </a:cubicBezTo>
                  <a:lnTo>
                    <a:pt x="0" y="50095"/>
                  </a:lnTo>
                  <a:cubicBezTo>
                    <a:pt x="0" y="36809"/>
                    <a:pt x="5278" y="24067"/>
                    <a:pt x="14673" y="14673"/>
                  </a:cubicBezTo>
                  <a:cubicBezTo>
                    <a:pt x="24067" y="5278"/>
                    <a:pt x="36809" y="0"/>
                    <a:pt x="50095" y="0"/>
                  </a:cubicBezTo>
                  <a:close/>
                </a:path>
              </a:pathLst>
            </a:custGeom>
            <a:solidFill>
              <a:srgbClr val="AAB8A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4481540" cy="3879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35194" y="6681792"/>
            <a:ext cx="15389938" cy="1169322"/>
            <a:chOff x="0" y="0"/>
            <a:chExt cx="4462843" cy="33908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462843" cy="339085"/>
            </a:xfrm>
            <a:custGeom>
              <a:avLst/>
              <a:gdLst/>
              <a:ahLst/>
              <a:cxnLst/>
              <a:rect r="r" b="b" t="t" l="l"/>
              <a:pathLst>
                <a:path h="339085" w="4462843">
                  <a:moveTo>
                    <a:pt x="50305" y="0"/>
                  </a:moveTo>
                  <a:lnTo>
                    <a:pt x="4412538" y="0"/>
                  </a:lnTo>
                  <a:cubicBezTo>
                    <a:pt x="4425880" y="0"/>
                    <a:pt x="4438675" y="5300"/>
                    <a:pt x="4448109" y="14734"/>
                  </a:cubicBezTo>
                  <a:cubicBezTo>
                    <a:pt x="4457543" y="24168"/>
                    <a:pt x="4462843" y="36963"/>
                    <a:pt x="4462843" y="50305"/>
                  </a:cubicBezTo>
                  <a:lnTo>
                    <a:pt x="4462843" y="288780"/>
                  </a:lnTo>
                  <a:cubicBezTo>
                    <a:pt x="4462843" y="302122"/>
                    <a:pt x="4457543" y="314917"/>
                    <a:pt x="4448109" y="324351"/>
                  </a:cubicBezTo>
                  <a:cubicBezTo>
                    <a:pt x="4438675" y="333785"/>
                    <a:pt x="4425880" y="339085"/>
                    <a:pt x="4412538" y="339085"/>
                  </a:cubicBezTo>
                  <a:lnTo>
                    <a:pt x="50305" y="339085"/>
                  </a:lnTo>
                  <a:cubicBezTo>
                    <a:pt x="36963" y="339085"/>
                    <a:pt x="24168" y="333785"/>
                    <a:pt x="14734" y="324351"/>
                  </a:cubicBezTo>
                  <a:cubicBezTo>
                    <a:pt x="5300" y="314917"/>
                    <a:pt x="0" y="302122"/>
                    <a:pt x="0" y="288780"/>
                  </a:cubicBezTo>
                  <a:lnTo>
                    <a:pt x="0" y="50305"/>
                  </a:lnTo>
                  <a:cubicBezTo>
                    <a:pt x="0" y="36963"/>
                    <a:pt x="5300" y="24168"/>
                    <a:pt x="14734" y="14734"/>
                  </a:cubicBezTo>
                  <a:cubicBezTo>
                    <a:pt x="24168" y="5300"/>
                    <a:pt x="36963" y="0"/>
                    <a:pt x="50305" y="0"/>
                  </a:cubicBezTo>
                  <a:close/>
                </a:path>
              </a:pathLst>
            </a:custGeom>
            <a:solidFill>
              <a:srgbClr val="AAB8A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4462843" cy="3962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35194" y="8896608"/>
            <a:ext cx="15389938" cy="1036489"/>
            <a:chOff x="0" y="0"/>
            <a:chExt cx="4462843" cy="30056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462843" cy="300566"/>
            </a:xfrm>
            <a:custGeom>
              <a:avLst/>
              <a:gdLst/>
              <a:ahLst/>
              <a:cxnLst/>
              <a:rect r="r" b="b" t="t" l="l"/>
              <a:pathLst>
                <a:path h="300566" w="4462843">
                  <a:moveTo>
                    <a:pt x="50305" y="0"/>
                  </a:moveTo>
                  <a:lnTo>
                    <a:pt x="4412538" y="0"/>
                  </a:lnTo>
                  <a:cubicBezTo>
                    <a:pt x="4425880" y="0"/>
                    <a:pt x="4438675" y="5300"/>
                    <a:pt x="4448109" y="14734"/>
                  </a:cubicBezTo>
                  <a:cubicBezTo>
                    <a:pt x="4457543" y="24168"/>
                    <a:pt x="4462843" y="36963"/>
                    <a:pt x="4462843" y="50305"/>
                  </a:cubicBezTo>
                  <a:lnTo>
                    <a:pt x="4462843" y="250261"/>
                  </a:lnTo>
                  <a:cubicBezTo>
                    <a:pt x="4462843" y="263602"/>
                    <a:pt x="4457543" y="276398"/>
                    <a:pt x="4448109" y="285832"/>
                  </a:cubicBezTo>
                  <a:cubicBezTo>
                    <a:pt x="4438675" y="295266"/>
                    <a:pt x="4425880" y="300566"/>
                    <a:pt x="4412538" y="300566"/>
                  </a:cubicBezTo>
                  <a:lnTo>
                    <a:pt x="50305" y="300566"/>
                  </a:lnTo>
                  <a:cubicBezTo>
                    <a:pt x="36963" y="300566"/>
                    <a:pt x="24168" y="295266"/>
                    <a:pt x="14734" y="285832"/>
                  </a:cubicBezTo>
                  <a:cubicBezTo>
                    <a:pt x="5300" y="276398"/>
                    <a:pt x="0" y="263602"/>
                    <a:pt x="0" y="250261"/>
                  </a:cubicBezTo>
                  <a:lnTo>
                    <a:pt x="0" y="50305"/>
                  </a:lnTo>
                  <a:cubicBezTo>
                    <a:pt x="0" y="36963"/>
                    <a:pt x="5300" y="24168"/>
                    <a:pt x="14734" y="14734"/>
                  </a:cubicBezTo>
                  <a:cubicBezTo>
                    <a:pt x="24168" y="5300"/>
                    <a:pt x="36963" y="0"/>
                    <a:pt x="50305" y="0"/>
                  </a:cubicBezTo>
                  <a:close/>
                </a:path>
              </a:pathLst>
            </a:custGeom>
            <a:solidFill>
              <a:srgbClr val="AAB8A3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4462843" cy="3577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053821" y="4442121"/>
            <a:ext cx="14575797" cy="771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33"/>
              </a:lnSpc>
            </a:pPr>
            <a:r>
              <a:rPr lang="en-US" b="true" sz="2238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EL EQUIPO CUENTA CON LAS COMPETENCIAS TÉCNICAS Y LAS HERRAMIENTAS NECESARIAS PARA DESARROLLAR Y PROBAR LA PLATAFORMA.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18297" y="6806225"/>
            <a:ext cx="14511321" cy="771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33"/>
              </a:lnSpc>
            </a:pPr>
            <a:r>
              <a:rPr lang="en-US" b="true" sz="2238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EL EQUIPO TIENE LAS HABILIDADES Y EXPERIENCIA NECESARIAS, Y LA METODOLOGÍA TRADICIONAL ASEGURA UN ENFOQUE SECUENCIAL Y ORDENADO.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18297" y="9021040"/>
            <a:ext cx="14511321" cy="771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33"/>
              </a:lnSpc>
            </a:pPr>
            <a:r>
              <a:rPr lang="en-US" b="true" sz="2238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LOS COSTOS SON BAJOS DEBIDO AL USO DE RECURSOS GRATUITOS Y DE CÓDIGO ABIERTO, SIN NECESIDAD DE FINANCIAMIENTO EXTERNO SIGNIFICATIVO.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35194" y="5484415"/>
            <a:ext cx="10068774" cy="1111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7"/>
              </a:lnSpc>
            </a:pPr>
            <a:r>
              <a:rPr lang="en-US" sz="6498">
                <a:solidFill>
                  <a:srgbClr val="86947F"/>
                </a:solidFill>
                <a:latin typeface="Bellaboo"/>
                <a:ea typeface="Bellaboo"/>
                <a:cs typeface="Bellaboo"/>
                <a:sym typeface="Bellaboo"/>
              </a:rPr>
              <a:t>Operacional: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35194" y="7841589"/>
            <a:ext cx="10068774" cy="1111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7"/>
              </a:lnSpc>
            </a:pPr>
            <a:r>
              <a:rPr lang="en-US" sz="6498">
                <a:solidFill>
                  <a:srgbClr val="86947F"/>
                </a:solidFill>
                <a:latin typeface="Bellaboo"/>
                <a:ea typeface="Bellaboo"/>
                <a:cs typeface="Bellaboo"/>
                <a:sym typeface="Bellaboo"/>
              </a:rPr>
              <a:t>Económica: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1860361" y="-1678366"/>
            <a:ext cx="22008723" cy="3086100"/>
            <a:chOff x="0" y="0"/>
            <a:chExt cx="5796536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796536" cy="812800"/>
            </a:xfrm>
            <a:custGeom>
              <a:avLst/>
              <a:gdLst/>
              <a:ahLst/>
              <a:cxnLst/>
              <a:rect r="r" b="b" t="t" l="l"/>
              <a:pathLst>
                <a:path h="812800" w="5796536">
                  <a:moveTo>
                    <a:pt x="0" y="0"/>
                  </a:moveTo>
                  <a:lnTo>
                    <a:pt x="5796536" y="0"/>
                  </a:lnTo>
                  <a:lnTo>
                    <a:pt x="579653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8C1D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5796536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5400000">
            <a:off x="-559980" y="-18000226"/>
            <a:ext cx="19407960" cy="19407960"/>
          </a:xfrm>
          <a:custGeom>
            <a:avLst/>
            <a:gdLst/>
            <a:ahLst/>
            <a:cxnLst/>
            <a:rect r="r" b="b" t="t" l="l"/>
            <a:pathLst>
              <a:path h="19407960" w="19407960">
                <a:moveTo>
                  <a:pt x="0" y="0"/>
                </a:moveTo>
                <a:lnTo>
                  <a:pt x="19407960" y="0"/>
                </a:lnTo>
                <a:lnTo>
                  <a:pt x="19407960" y="19407960"/>
                </a:lnTo>
                <a:lnTo>
                  <a:pt x="0" y="194079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3000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6104837"/>
            <a:ext cx="11974208" cy="785041"/>
            <a:chOff x="0" y="0"/>
            <a:chExt cx="3937606" cy="25815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937606" cy="258153"/>
            </a:xfrm>
            <a:custGeom>
              <a:avLst/>
              <a:gdLst/>
              <a:ahLst/>
              <a:cxnLst/>
              <a:rect r="r" b="b" t="t" l="l"/>
              <a:pathLst>
                <a:path h="258153" w="3937606">
                  <a:moveTo>
                    <a:pt x="64655" y="0"/>
                  </a:moveTo>
                  <a:lnTo>
                    <a:pt x="3872951" y="0"/>
                  </a:lnTo>
                  <a:cubicBezTo>
                    <a:pt x="3908659" y="0"/>
                    <a:pt x="3937606" y="28947"/>
                    <a:pt x="3937606" y="64655"/>
                  </a:cubicBezTo>
                  <a:lnTo>
                    <a:pt x="3937606" y="193498"/>
                  </a:lnTo>
                  <a:cubicBezTo>
                    <a:pt x="3937606" y="210646"/>
                    <a:pt x="3930794" y="227091"/>
                    <a:pt x="3918669" y="239216"/>
                  </a:cubicBezTo>
                  <a:cubicBezTo>
                    <a:pt x="3906544" y="251341"/>
                    <a:pt x="3890099" y="258153"/>
                    <a:pt x="3872951" y="258153"/>
                  </a:cubicBezTo>
                  <a:lnTo>
                    <a:pt x="64655" y="258153"/>
                  </a:lnTo>
                  <a:cubicBezTo>
                    <a:pt x="28947" y="258153"/>
                    <a:pt x="0" y="229206"/>
                    <a:pt x="0" y="193498"/>
                  </a:cubicBezTo>
                  <a:lnTo>
                    <a:pt x="0" y="64655"/>
                  </a:lnTo>
                  <a:cubicBezTo>
                    <a:pt x="0" y="47507"/>
                    <a:pt x="6812" y="31062"/>
                    <a:pt x="18937" y="18937"/>
                  </a:cubicBezTo>
                  <a:cubicBezTo>
                    <a:pt x="31062" y="6812"/>
                    <a:pt x="47507" y="0"/>
                    <a:pt x="64655" y="0"/>
                  </a:cubicBezTo>
                  <a:close/>
                </a:path>
              </a:pathLst>
            </a:custGeom>
            <a:solidFill>
              <a:srgbClr val="E8C1D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3937606" cy="31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28700" y="7185152"/>
            <a:ext cx="11974208" cy="666085"/>
            <a:chOff x="0" y="0"/>
            <a:chExt cx="3937606" cy="21903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937606" cy="219036"/>
            </a:xfrm>
            <a:custGeom>
              <a:avLst/>
              <a:gdLst/>
              <a:ahLst/>
              <a:cxnLst/>
              <a:rect r="r" b="b" t="t" l="l"/>
              <a:pathLst>
                <a:path h="219036" w="3937606">
                  <a:moveTo>
                    <a:pt x="64655" y="0"/>
                  </a:moveTo>
                  <a:lnTo>
                    <a:pt x="3872951" y="0"/>
                  </a:lnTo>
                  <a:cubicBezTo>
                    <a:pt x="3908659" y="0"/>
                    <a:pt x="3937606" y="28947"/>
                    <a:pt x="3937606" y="64655"/>
                  </a:cubicBezTo>
                  <a:lnTo>
                    <a:pt x="3937606" y="154381"/>
                  </a:lnTo>
                  <a:cubicBezTo>
                    <a:pt x="3937606" y="171528"/>
                    <a:pt x="3930794" y="187974"/>
                    <a:pt x="3918669" y="200099"/>
                  </a:cubicBezTo>
                  <a:cubicBezTo>
                    <a:pt x="3906544" y="212224"/>
                    <a:pt x="3890099" y="219036"/>
                    <a:pt x="3872951" y="219036"/>
                  </a:cubicBezTo>
                  <a:lnTo>
                    <a:pt x="64655" y="219036"/>
                  </a:lnTo>
                  <a:cubicBezTo>
                    <a:pt x="28947" y="219036"/>
                    <a:pt x="0" y="190089"/>
                    <a:pt x="0" y="154381"/>
                  </a:cubicBezTo>
                  <a:lnTo>
                    <a:pt x="0" y="64655"/>
                  </a:lnTo>
                  <a:cubicBezTo>
                    <a:pt x="0" y="47507"/>
                    <a:pt x="6812" y="31062"/>
                    <a:pt x="18937" y="18937"/>
                  </a:cubicBezTo>
                  <a:cubicBezTo>
                    <a:pt x="31062" y="6812"/>
                    <a:pt x="47507" y="0"/>
                    <a:pt x="64655" y="0"/>
                  </a:cubicBezTo>
                  <a:close/>
                </a:path>
              </a:pathLst>
            </a:custGeom>
            <a:solidFill>
              <a:srgbClr val="E8C1D3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3937606" cy="2761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28700" y="8156037"/>
            <a:ext cx="11974208" cy="735305"/>
            <a:chOff x="0" y="0"/>
            <a:chExt cx="3937606" cy="24179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937606" cy="241798"/>
            </a:xfrm>
            <a:custGeom>
              <a:avLst/>
              <a:gdLst/>
              <a:ahLst/>
              <a:cxnLst/>
              <a:rect r="r" b="b" t="t" l="l"/>
              <a:pathLst>
                <a:path h="241798" w="3937606">
                  <a:moveTo>
                    <a:pt x="64655" y="0"/>
                  </a:moveTo>
                  <a:lnTo>
                    <a:pt x="3872951" y="0"/>
                  </a:lnTo>
                  <a:cubicBezTo>
                    <a:pt x="3908659" y="0"/>
                    <a:pt x="3937606" y="28947"/>
                    <a:pt x="3937606" y="64655"/>
                  </a:cubicBezTo>
                  <a:lnTo>
                    <a:pt x="3937606" y="177143"/>
                  </a:lnTo>
                  <a:cubicBezTo>
                    <a:pt x="3937606" y="194291"/>
                    <a:pt x="3930794" y="210736"/>
                    <a:pt x="3918669" y="222861"/>
                  </a:cubicBezTo>
                  <a:cubicBezTo>
                    <a:pt x="3906544" y="234986"/>
                    <a:pt x="3890099" y="241798"/>
                    <a:pt x="3872951" y="241798"/>
                  </a:cubicBezTo>
                  <a:lnTo>
                    <a:pt x="64655" y="241798"/>
                  </a:lnTo>
                  <a:cubicBezTo>
                    <a:pt x="47507" y="241798"/>
                    <a:pt x="31062" y="234986"/>
                    <a:pt x="18937" y="222861"/>
                  </a:cubicBezTo>
                  <a:cubicBezTo>
                    <a:pt x="6812" y="210736"/>
                    <a:pt x="0" y="194291"/>
                    <a:pt x="0" y="177143"/>
                  </a:cubicBezTo>
                  <a:lnTo>
                    <a:pt x="0" y="64655"/>
                  </a:lnTo>
                  <a:cubicBezTo>
                    <a:pt x="0" y="47507"/>
                    <a:pt x="6812" y="31062"/>
                    <a:pt x="18937" y="18937"/>
                  </a:cubicBezTo>
                  <a:cubicBezTo>
                    <a:pt x="31062" y="6812"/>
                    <a:pt x="47507" y="0"/>
                    <a:pt x="64655" y="0"/>
                  </a:cubicBezTo>
                  <a:close/>
                </a:path>
              </a:pathLst>
            </a:custGeom>
            <a:solidFill>
              <a:srgbClr val="E8C1D3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3937606" cy="2989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28700" y="9196142"/>
            <a:ext cx="11974208" cy="724866"/>
            <a:chOff x="0" y="0"/>
            <a:chExt cx="3937606" cy="23836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3937606" cy="238365"/>
            </a:xfrm>
            <a:custGeom>
              <a:avLst/>
              <a:gdLst/>
              <a:ahLst/>
              <a:cxnLst/>
              <a:rect r="r" b="b" t="t" l="l"/>
              <a:pathLst>
                <a:path h="238365" w="3937606">
                  <a:moveTo>
                    <a:pt x="64655" y="0"/>
                  </a:moveTo>
                  <a:lnTo>
                    <a:pt x="3872951" y="0"/>
                  </a:lnTo>
                  <a:cubicBezTo>
                    <a:pt x="3908659" y="0"/>
                    <a:pt x="3937606" y="28947"/>
                    <a:pt x="3937606" y="64655"/>
                  </a:cubicBezTo>
                  <a:lnTo>
                    <a:pt x="3937606" y="173711"/>
                  </a:lnTo>
                  <a:cubicBezTo>
                    <a:pt x="3937606" y="190858"/>
                    <a:pt x="3930794" y="207303"/>
                    <a:pt x="3918669" y="219428"/>
                  </a:cubicBezTo>
                  <a:cubicBezTo>
                    <a:pt x="3906544" y="231554"/>
                    <a:pt x="3890099" y="238365"/>
                    <a:pt x="3872951" y="238365"/>
                  </a:cubicBezTo>
                  <a:lnTo>
                    <a:pt x="64655" y="238365"/>
                  </a:lnTo>
                  <a:cubicBezTo>
                    <a:pt x="28947" y="238365"/>
                    <a:pt x="0" y="209418"/>
                    <a:pt x="0" y="173711"/>
                  </a:cubicBezTo>
                  <a:lnTo>
                    <a:pt x="0" y="64655"/>
                  </a:lnTo>
                  <a:cubicBezTo>
                    <a:pt x="0" y="47507"/>
                    <a:pt x="6812" y="31062"/>
                    <a:pt x="18937" y="18937"/>
                  </a:cubicBezTo>
                  <a:cubicBezTo>
                    <a:pt x="31062" y="6812"/>
                    <a:pt x="47507" y="0"/>
                    <a:pt x="64655" y="0"/>
                  </a:cubicBezTo>
                  <a:close/>
                </a:path>
              </a:pathLst>
            </a:custGeom>
            <a:solidFill>
              <a:srgbClr val="E8C1D3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3937606" cy="2955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028700" y="1442883"/>
            <a:ext cx="10536799" cy="1137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40"/>
              </a:lnSpc>
            </a:pPr>
            <a:r>
              <a:rPr lang="en-US" sz="6600" spc="-409" b="true">
                <a:solidFill>
                  <a:srgbClr val="3B3B3B"/>
                </a:solidFill>
                <a:latin typeface="Black Mango Bold"/>
                <a:ea typeface="Black Mango Bold"/>
                <a:cs typeface="Black Mango Bold"/>
                <a:sym typeface="Black Mango Bold"/>
              </a:rPr>
              <a:t>Objetivos Específicos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2761129"/>
            <a:ext cx="7596077" cy="975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34"/>
              </a:lnSpc>
            </a:pPr>
            <a:r>
              <a:rPr lang="en-US" sz="5667">
                <a:solidFill>
                  <a:srgbClr val="D1ADBE"/>
                </a:solidFill>
                <a:latin typeface="Bellaboo"/>
                <a:ea typeface="Bellaboo"/>
                <a:cs typeface="Bellaboo"/>
                <a:sym typeface="Bellaboo"/>
              </a:rPr>
              <a:t>Objetivo General: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3805903"/>
            <a:ext cx="16230600" cy="780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96"/>
              </a:lnSpc>
            </a:pPr>
            <a:r>
              <a:rPr lang="en-US" sz="2283">
                <a:solidFill>
                  <a:srgbClr val="3B3B3B"/>
                </a:solidFill>
                <a:latin typeface="DM Sans"/>
                <a:ea typeface="DM Sans"/>
                <a:cs typeface="DM Sans"/>
                <a:sym typeface="DM Sans"/>
              </a:rPr>
              <a:t>Desarrollar una plataforma de aprendizaje en línea personalizada que mejore la accesibilidad y la inclusión educativa para personas con discapacidades.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11088" y="6296656"/>
            <a:ext cx="9877614" cy="383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75"/>
              </a:lnSpc>
            </a:pPr>
            <a:r>
              <a:rPr lang="en-US" sz="2267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Mejorar el acceso a contenido educativo personalizado.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11088" y="7354274"/>
            <a:ext cx="11609432" cy="383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75"/>
              </a:lnSpc>
            </a:pPr>
            <a:r>
              <a:rPr lang="en-US" sz="2267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Reducir las barreras de aprendizaje en diferentes áreas del conocimiento.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99096" y="8312804"/>
            <a:ext cx="12700477" cy="383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75"/>
              </a:lnSpc>
            </a:pPr>
            <a:r>
              <a:rPr lang="en-US" sz="2267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Controlar y gestionar de forma eficiente la información educativa personalizada.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11088" y="9358067"/>
            <a:ext cx="9877614" cy="383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75"/>
              </a:lnSpc>
            </a:pPr>
            <a:r>
              <a:rPr lang="en-US" sz="2267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Apoyar a los docentes en la personalización de la enseñanza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28700" y="4976638"/>
            <a:ext cx="8967692" cy="975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34"/>
              </a:lnSpc>
            </a:pPr>
            <a:r>
              <a:rPr lang="en-US" sz="5667">
                <a:solidFill>
                  <a:srgbClr val="D1ADBE"/>
                </a:solidFill>
                <a:latin typeface="Bellaboo"/>
                <a:ea typeface="Bellaboo"/>
                <a:cs typeface="Bellaboo"/>
                <a:sym typeface="Bellaboo"/>
              </a:rPr>
              <a:t>Objetivos Específicos: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DAGPFO7OrFE</dc:identifier>
  <dcterms:modified xsi:type="dcterms:W3CDTF">2011-08-01T06:04:30Z</dcterms:modified>
  <cp:revision>1</cp:revision>
  <dc:title>Presentación idea de proyecto</dc:title>
</cp:coreProperties>
</file>

<file path=docProps/thumbnail.jpeg>
</file>